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91"/>
  </p:notesMasterIdLst>
  <p:sldIdLst>
    <p:sldId id="256" r:id="rId2"/>
    <p:sldId id="257" r:id="rId3"/>
    <p:sldId id="381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8" r:id="rId17"/>
    <p:sldId id="309" r:id="rId18"/>
    <p:sldId id="310" r:id="rId19"/>
    <p:sldId id="311" r:id="rId20"/>
    <p:sldId id="312" r:id="rId21"/>
    <p:sldId id="313" r:id="rId22"/>
    <p:sldId id="373" r:id="rId23"/>
    <p:sldId id="314" r:id="rId24"/>
    <p:sldId id="315" r:id="rId25"/>
    <p:sldId id="316" r:id="rId26"/>
    <p:sldId id="317" r:id="rId27"/>
    <p:sldId id="319" r:id="rId28"/>
    <p:sldId id="318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8" r:id="rId47"/>
    <p:sldId id="339" r:id="rId48"/>
    <p:sldId id="340" r:id="rId49"/>
    <p:sldId id="362" r:id="rId50"/>
    <p:sldId id="363" r:id="rId51"/>
    <p:sldId id="341" r:id="rId52"/>
    <p:sldId id="364" r:id="rId53"/>
    <p:sldId id="342" r:id="rId54"/>
    <p:sldId id="343" r:id="rId55"/>
    <p:sldId id="365" r:id="rId56"/>
    <p:sldId id="344" r:id="rId57"/>
    <p:sldId id="368" r:id="rId58"/>
    <p:sldId id="369" r:id="rId59"/>
    <p:sldId id="345" r:id="rId60"/>
    <p:sldId id="370" r:id="rId61"/>
    <p:sldId id="346" r:id="rId62"/>
    <p:sldId id="347" r:id="rId63"/>
    <p:sldId id="372" r:id="rId64"/>
    <p:sldId id="348" r:id="rId65"/>
    <p:sldId id="374" r:id="rId66"/>
    <p:sldId id="375" r:id="rId67"/>
    <p:sldId id="377" r:id="rId68"/>
    <p:sldId id="378" r:id="rId69"/>
    <p:sldId id="379" r:id="rId70"/>
    <p:sldId id="350" r:id="rId71"/>
    <p:sldId id="351" r:id="rId72"/>
    <p:sldId id="382" r:id="rId73"/>
    <p:sldId id="352" r:id="rId74"/>
    <p:sldId id="353" r:id="rId75"/>
    <p:sldId id="384" r:id="rId76"/>
    <p:sldId id="385" r:id="rId77"/>
    <p:sldId id="386" r:id="rId78"/>
    <p:sldId id="356" r:id="rId79"/>
    <p:sldId id="357" r:id="rId80"/>
    <p:sldId id="358" r:id="rId81"/>
    <p:sldId id="388" r:id="rId82"/>
    <p:sldId id="359" r:id="rId83"/>
    <p:sldId id="360" r:id="rId84"/>
    <p:sldId id="389" r:id="rId85"/>
    <p:sldId id="390" r:id="rId86"/>
    <p:sldId id="391" r:id="rId87"/>
    <p:sldId id="392" r:id="rId88"/>
    <p:sldId id="380" r:id="rId89"/>
    <p:sldId id="393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geman Wiertz" initials="DW" lastIdx="1" clrIdx="0">
    <p:extLst>
      <p:ext uri="{19B8F6BF-5375-455C-9EA6-DF929625EA0E}">
        <p15:presenceInfo xmlns:p15="http://schemas.microsoft.com/office/powerpoint/2012/main" userId="Dingeman Wier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1088" autoAdjust="0"/>
  </p:normalViewPr>
  <p:slideViewPr>
    <p:cSldViewPr snapToGrid="0">
      <p:cViewPr varScale="1">
        <p:scale>
          <a:sx n="44" d="100"/>
          <a:sy n="44" d="100"/>
        </p:scale>
        <p:origin x="4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0E2B-7436-4E9E-A655-F20043FA5ED5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D8797-9973-409A-A46A-DE5776AFE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118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79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09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8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73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04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971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3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running do-files, Stata will ignore whatever is marked as an annotation.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736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70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forget to insert a blank space before the triple slash, or you will receive an error message when running the command.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678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Pick your working directory wisely.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Stata can only deal with one dataset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Stata can also import other file types (e.g., .</a:t>
            </a:r>
            <a:r>
              <a:rPr lang="en-GB" dirty="0" err="1"/>
              <a:t>xls</a:t>
            </a:r>
            <a:r>
              <a:rPr lang="en-GB" dirty="0"/>
              <a:t> or .csv): import excel &amp; import delimited.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24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89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dataset is an extract (for 2019) from the World Development Indicators database from the World Bank: </a:t>
            </a:r>
          </a:p>
          <a:p>
            <a:r>
              <a:rPr lang="en-US" dirty="0"/>
              <a:t>https://datatopics.worldbank.org/world-development-indicators/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40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68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419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328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41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652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052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81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60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526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151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95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62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36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729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5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9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74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89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583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91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097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If you include string variables in “if” statements, make sure to put the specific values of the string variable between quotation marks: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E.g., list </a:t>
            </a:r>
            <a:r>
              <a:rPr lang="en-US" dirty="0" err="1"/>
              <a:t>countryname</a:t>
            </a:r>
            <a:r>
              <a:rPr lang="en-US" dirty="0"/>
              <a:t> </a:t>
            </a:r>
            <a:r>
              <a:rPr lang="en-US" dirty="0" err="1"/>
              <a:t>gdpcap</a:t>
            </a:r>
            <a:r>
              <a:rPr lang="en-US" dirty="0"/>
              <a:t> if </a:t>
            </a:r>
            <a:r>
              <a:rPr lang="en-US" dirty="0" err="1"/>
              <a:t>countryname</a:t>
            </a:r>
            <a:r>
              <a:rPr lang="en-US" dirty="0"/>
              <a:t>==“Zimbabwe”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48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01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695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rows of this graph, you see the size of each individual sample. </a:t>
            </a:r>
          </a:p>
          <a:p>
            <a:r>
              <a:rPr lang="en-US" dirty="0"/>
              <a:t>In the columns of this graph, you see how many times we draw a sample of a specific size. </a:t>
            </a:r>
          </a:p>
          <a:p>
            <a:endParaRPr lang="en-US" dirty="0"/>
          </a:p>
          <a:p>
            <a:r>
              <a:rPr lang="en-US" dirty="0"/>
              <a:t>E.g., in the top-left cell, we draw 10 samples that each consist of 1 observation; </a:t>
            </a:r>
          </a:p>
          <a:p>
            <a:r>
              <a:rPr lang="en-US" dirty="0"/>
              <a:t>in the top-right cell, we draw 10,000 samples that each consist of 1 observation; </a:t>
            </a:r>
          </a:p>
          <a:p>
            <a:r>
              <a:rPr lang="en-US" dirty="0"/>
              <a:t>in the bottom-right call, we draw 10,000 samples that each consist of 100 observations. </a:t>
            </a:r>
          </a:p>
          <a:p>
            <a:endParaRPr lang="en-US" dirty="0"/>
          </a:p>
          <a:p>
            <a:r>
              <a:rPr lang="en-US" dirty="0"/>
              <a:t>You can see that, for samples with N≥30, we end up with approximately normal sampling distributions in the right-most column (i.e., when we take repeated samples of this size).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500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64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537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“unequal” option instructs Stata that we do not want to assume that the variance of the “</a:t>
            </a:r>
            <a:r>
              <a:rPr lang="en-US" dirty="0" err="1"/>
              <a:t>drinkwater</a:t>
            </a:r>
            <a:r>
              <a:rPr lang="en-US" dirty="0"/>
              <a:t>” variable is the same across both groups (i.e., the same for higher-income and lower-income countries). </a:t>
            </a:r>
          </a:p>
          <a:p>
            <a:endParaRPr lang="en-US" dirty="0"/>
          </a:p>
          <a:p>
            <a:r>
              <a:rPr lang="en-US" dirty="0"/>
              <a:t>If you leave out this option, Stata will assume that the variance for both groups is the same. In practice, it is usually more prudent / conservative to </a:t>
            </a:r>
            <a:r>
              <a:rPr lang="en-US" u="sng" dirty="0"/>
              <a:t>not</a:t>
            </a:r>
            <a:r>
              <a:rPr lang="en-US" u="none" dirty="0"/>
              <a:t> make this assumption of equal variances across groups.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85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150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look at whether confidence intervals comprise certain values to conduct hypothesis tests. </a:t>
            </a:r>
          </a:p>
          <a:p>
            <a:endParaRPr lang="en-US" dirty="0"/>
          </a:p>
          <a:p>
            <a:r>
              <a:rPr lang="en-US" dirty="0"/>
              <a:t>E.g., in our example, the 95% confidence interval for the group mean difference does not comprise the value 0, so at the 95% confidence level (similar to </a:t>
            </a:r>
            <a:r>
              <a:rPr lang="el-GR" dirty="0"/>
              <a:t>α</a:t>
            </a:r>
            <a:r>
              <a:rPr lang="en-US" dirty="0"/>
              <a:t>=0.05) we can reject the null hypothesis that the group mean difference equals 0.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845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26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2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59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71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D8797-9973-409A-A46A-DE5776AFEB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74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0EB4E-EFD2-4348-81FA-C6D33F73C8FC}" type="datetime1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1613-65CE-4E10-9A39-BA35B56C9010}" type="datetime1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00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28D2-31F4-4C37-BC17-623335BCDEAD}" type="datetime1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86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830C-CF51-44B4-B9EA-6207766E2044}" type="datetime1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07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C82E8-AC0A-487C-A228-0004B9A2A07B}" type="datetime1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60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356C-45BC-461E-9011-D782EBBEFE8C}" type="datetime1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12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0E0-3157-4589-9979-6ECF7EA15B10}" type="datetime1">
              <a:rPr lang="en-GB" smtClean="0"/>
              <a:t>27/09/2022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02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2360-37DE-4014-9B25-B064A9BDC129}" type="datetime1">
              <a:rPr lang="en-GB" smtClean="0"/>
              <a:t>27/09/2022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43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C34DD-6AB1-4340-A628-1EBECB0737B9}" type="datetime1">
              <a:rPr lang="en-GB" smtClean="0"/>
              <a:t>27/09/2022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1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6005-8BC2-4A0A-9944-D8435B8349E1}" type="datetime1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10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B13E6-BE3C-4CB1-91E4-ECF7BBCBCA00}" type="datetime1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03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9B05A-EA80-4703-B6DE-FD479C3C87E1}" type="datetime1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4EC6D-11EA-49CA-BB1D-A9F696E41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2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mailto:d.wiertz@ucl.ac.uk" TargetMode="External"/><Relationship Id="rId2" Type="http://schemas.openxmlformats.org/officeDocument/2006/relationships/hyperlink" Target="mailto:b.sonmez@ucl.ac.u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GB" dirty="0">
              <a:latin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</a:endParaRPr>
          </a:p>
          <a:p>
            <a:endParaRPr lang="en-GB" dirty="0">
              <a:latin typeface="Cambria" panose="02040503050406030204" pitchFamily="18" charset="0"/>
            </a:endParaRPr>
          </a:p>
          <a:p>
            <a:r>
              <a:rPr lang="en-GB" dirty="0">
                <a:latin typeface="Cambria" panose="02040503050406030204" pitchFamily="18" charset="0"/>
              </a:rPr>
              <a:t>Burak Sonmez &amp; Dingeman Wiertz</a:t>
            </a:r>
          </a:p>
          <a:p>
            <a:r>
              <a:rPr lang="en-GB" dirty="0">
                <a:latin typeface="Cambria" panose="02040503050406030204" pitchFamily="18" charset="0"/>
              </a:rPr>
              <a:t>UCL – September 2022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739" y="1122363"/>
            <a:ext cx="7772400" cy="213359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r>
              <a:rPr lang="en-GB" sz="2700" dirty="0">
                <a:latin typeface="Cambria" panose="02040503050406030204" pitchFamily="18" charset="0"/>
              </a:rPr>
              <a:t>MSc Social Research Methods</a:t>
            </a:r>
            <a:br>
              <a:rPr lang="en-GB" sz="2800" dirty="0">
                <a:latin typeface="Cambria" panose="02040503050406030204" pitchFamily="18" charset="0"/>
              </a:rPr>
            </a:br>
            <a:br>
              <a:rPr lang="en-GB" sz="2800" dirty="0">
                <a:latin typeface="Cambria" panose="02040503050406030204" pitchFamily="18" charset="0"/>
              </a:rPr>
            </a:br>
            <a:r>
              <a:rPr lang="en-GB" sz="4400" dirty="0">
                <a:latin typeface="Cambria" panose="02040503050406030204" pitchFamily="18" charset="0"/>
              </a:rPr>
              <a:t>Pre-sessional Statistics Bootcamp</a:t>
            </a:r>
            <a:endParaRPr lang="en-GB" sz="3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63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The </a:t>
            </a:r>
            <a:r>
              <a:rPr lang="en-GB" u="sng" dirty="0"/>
              <a:t>variables</a:t>
            </a:r>
            <a:r>
              <a:rPr lang="en-GB" dirty="0"/>
              <a:t> window displays all variables in your dataset 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/>
              <a:t>Single click on variable names to see details in properties window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/>
              <a:t>Double click to make variables appear in command window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Interface: Variables Window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10</a:t>
            </a:fld>
            <a:endParaRPr lang="en-GB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2" y="1440000"/>
            <a:ext cx="7292715" cy="3814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007E88-D22F-53CD-A082-A030B18E633D}"/>
              </a:ext>
            </a:extLst>
          </p:cNvPr>
          <p:cNvSpPr/>
          <p:nvPr/>
        </p:nvSpPr>
        <p:spPr>
          <a:xfrm>
            <a:off x="6457950" y="1698171"/>
            <a:ext cx="1760407" cy="1995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80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The </a:t>
            </a:r>
            <a:r>
              <a:rPr lang="en-GB" u="sng" dirty="0"/>
              <a:t>properties</a:t>
            </a:r>
            <a:r>
              <a:rPr lang="en-GB" dirty="0"/>
              <a:t> window displays details about selected variables as well as the entire dataset (e.g., number of observations, sort order)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Interface: Properties Window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2" y="1445634"/>
            <a:ext cx="7292715" cy="38027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CF23CB-4ED9-3C6F-EF54-8B14D72DAD2E}"/>
              </a:ext>
            </a:extLst>
          </p:cNvPr>
          <p:cNvSpPr/>
          <p:nvPr/>
        </p:nvSpPr>
        <p:spPr>
          <a:xfrm>
            <a:off x="6543304" y="2766951"/>
            <a:ext cx="1675053" cy="2363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45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The </a:t>
            </a:r>
            <a:r>
              <a:rPr lang="en-GB" u="sng" dirty="0"/>
              <a:t>command</a:t>
            </a:r>
            <a:r>
              <a:rPr lang="en-GB" dirty="0"/>
              <a:t> window is for entering and executing commands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/>
              <a:t>But it is better to use do-files (same applies to drop-down menus)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Interface: Command Window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642" y="1445634"/>
            <a:ext cx="7292715" cy="38027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72BB18-1E15-9F2D-E343-05A8310016C6}"/>
              </a:ext>
            </a:extLst>
          </p:cNvPr>
          <p:cNvSpPr/>
          <p:nvPr/>
        </p:nvSpPr>
        <p:spPr>
          <a:xfrm>
            <a:off x="2244436" y="4465122"/>
            <a:ext cx="4476998" cy="78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6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The </a:t>
            </a:r>
            <a:r>
              <a:rPr lang="en-GB" u="sng" dirty="0"/>
              <a:t>results</a:t>
            </a:r>
            <a:r>
              <a:rPr lang="en-GB" dirty="0"/>
              <a:t> window displays all output of your commands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/>
              <a:t>To change colour scheme: Select Edit from drop-down menu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dirty="0"/>
              <a:t> Preferences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dirty="0"/>
              <a:t>General preferences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dirty="0"/>
              <a:t>Results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GB" dirty="0"/>
              <a:t>Classic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Interface: Results Window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69" y="1445634"/>
            <a:ext cx="7234661" cy="38027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94E08B-345E-3269-6B73-CFF769C804C9}"/>
              </a:ext>
            </a:extLst>
          </p:cNvPr>
          <p:cNvSpPr/>
          <p:nvPr/>
        </p:nvSpPr>
        <p:spPr>
          <a:xfrm>
            <a:off x="2339439" y="1864426"/>
            <a:ext cx="4275117" cy="2588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31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The </a:t>
            </a:r>
            <a:r>
              <a:rPr lang="en-GB" u="sng" dirty="0"/>
              <a:t>command history</a:t>
            </a:r>
            <a:r>
              <a:rPr lang="en-GB" dirty="0"/>
              <a:t> window lists previously run commands 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At the bottom you can see the current </a:t>
            </a:r>
            <a:r>
              <a:rPr lang="en-GB" u="sng" dirty="0"/>
              <a:t>working directory</a:t>
            </a:r>
            <a:r>
              <a:rPr lang="en-GB" dirty="0"/>
              <a:t>: the folder where any files will be loaded from and saved 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Interface: Command History and Current Working Directory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69" y="1445634"/>
            <a:ext cx="7234661" cy="38027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3CB3B1-E121-656F-0007-B4547E3A4EC9}"/>
              </a:ext>
            </a:extLst>
          </p:cNvPr>
          <p:cNvSpPr/>
          <p:nvPr/>
        </p:nvSpPr>
        <p:spPr>
          <a:xfrm>
            <a:off x="831273" y="1864426"/>
            <a:ext cx="1626919" cy="1104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AC87F-937F-A2AC-E5C9-CFFF4554301B}"/>
              </a:ext>
            </a:extLst>
          </p:cNvPr>
          <p:cNvSpPr/>
          <p:nvPr/>
        </p:nvSpPr>
        <p:spPr>
          <a:xfrm>
            <a:off x="831273" y="5099023"/>
            <a:ext cx="1382538" cy="209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85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u="sng" dirty="0"/>
              <a:t>Do files</a:t>
            </a:r>
            <a:r>
              <a:rPr lang="en-GB" dirty="0"/>
              <a:t> are text files where you can store commands for reuse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/>
              <a:t>Huge payoffs for reproducibility, debugging, adapting commands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Interface: Opening a Do File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69" y="1454368"/>
            <a:ext cx="7234661" cy="37852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98971A-56C5-787B-A491-75CBC9634988}"/>
              </a:ext>
            </a:extLst>
          </p:cNvPr>
          <p:cNvSpPr/>
          <p:nvPr/>
        </p:nvSpPr>
        <p:spPr>
          <a:xfrm>
            <a:off x="1857153" y="1672856"/>
            <a:ext cx="304800" cy="248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1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After entering a command, you select it, and then click the “execute” button or press “</a:t>
            </a:r>
            <a:r>
              <a:rPr lang="en-GB" dirty="0" err="1"/>
              <a:t>Ctrl+D</a:t>
            </a:r>
            <a:r>
              <a:rPr lang="en-GB" dirty="0"/>
              <a:t>”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Running Commands from a Do File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69" y="1456340"/>
            <a:ext cx="7234661" cy="3781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7742F-CD2E-A389-D60A-F6DC65685B61}"/>
              </a:ext>
            </a:extLst>
          </p:cNvPr>
          <p:cNvSpPr/>
          <p:nvPr/>
        </p:nvSpPr>
        <p:spPr>
          <a:xfrm>
            <a:off x="5963478" y="2250219"/>
            <a:ext cx="254442" cy="246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1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457200" lvl="1" indent="-457200">
              <a:spcBef>
                <a:spcPts val="900"/>
              </a:spcBef>
              <a:buFont typeface="+mj-lt"/>
              <a:buAutoNum type="arabicPeriod"/>
            </a:pPr>
            <a:r>
              <a:rPr lang="en-GB" dirty="0"/>
              <a:t>Use annotations to facilitate replicability (incl. for future self!):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	Use * for single-line comments and /* */ for multiple lines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Do File Dos and Don’ts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669" y="1456340"/>
            <a:ext cx="7234661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457200" lvl="1" indent="-457200">
              <a:spcBef>
                <a:spcPts val="900"/>
              </a:spcBef>
              <a:buFont typeface="+mj-lt"/>
              <a:buAutoNum type="arabicPeriod" startAt="2"/>
            </a:pPr>
            <a:r>
              <a:rPr lang="en-GB" dirty="0"/>
              <a:t>Break down code into clearly labelled sections / subsections</a:t>
            </a:r>
          </a:p>
          <a:p>
            <a:pPr marL="457200" lvl="1" indent="-457200">
              <a:spcBef>
                <a:spcPts val="900"/>
              </a:spcBef>
              <a:buFont typeface="+mj-lt"/>
              <a:buAutoNum type="arabicPeriod" startAt="2"/>
            </a:pPr>
            <a:r>
              <a:rPr lang="en-GB" dirty="0"/>
              <a:t>Use tab indentations to making things easy to read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Do File Dos and Don’ts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30" y="1456340"/>
            <a:ext cx="7212738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457200" lvl="1" indent="-457200">
              <a:spcBef>
                <a:spcPts val="900"/>
              </a:spcBef>
              <a:buFont typeface="+mj-lt"/>
              <a:buAutoNum type="arabicPeriod" startAt="4"/>
            </a:pPr>
            <a:r>
              <a:rPr lang="en-GB" dirty="0"/>
              <a:t>Don’t put too much information on a single line: 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	Use /// to continue your command on the next line and                      	write “top-to-bottom” instead of “left-to-right”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Do File Dos and Don’ts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DEB08-7CAB-1DAA-416D-1F452CFFF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630" y="1456340"/>
            <a:ext cx="7212738" cy="37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8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>
              <a:spcBef>
                <a:spcPts val="900"/>
              </a:spcBef>
            </a:pPr>
            <a:r>
              <a:rPr lang="en-GB" sz="2400" dirty="0"/>
              <a:t>Log into your computer with your SSO</a:t>
            </a:r>
          </a:p>
          <a:p>
            <a:pPr>
              <a:spcBef>
                <a:spcPts val="900"/>
              </a:spcBef>
            </a:pPr>
            <a:endParaRPr lang="en-GB" sz="2400" dirty="0"/>
          </a:p>
          <a:p>
            <a:pPr>
              <a:spcBef>
                <a:spcPts val="900"/>
              </a:spcBef>
            </a:pPr>
            <a:r>
              <a:rPr lang="en-GB" sz="2400" dirty="0"/>
              <a:t>Go to the pre-sessional Moodle page and download: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The slides for this bootcamp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The dataset we will use (“</a:t>
            </a:r>
            <a:r>
              <a:rPr lang="en-GB" dirty="0" err="1"/>
              <a:t>WDI_Data.dta</a:t>
            </a:r>
            <a:r>
              <a:rPr lang="en-GB" dirty="0"/>
              <a:t>”)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spcBef>
                <a:spcPts val="900"/>
              </a:spcBef>
            </a:pPr>
            <a:r>
              <a:rPr lang="en-GB" sz="2400" dirty="0"/>
              <a:t>Make sure to save the dataset in an easy-to-access folder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A place you can also access from elsewhere (e.g., N-drive) </a:t>
            </a:r>
          </a:p>
          <a:p>
            <a:pPr marL="0" indent="0">
              <a:spcBef>
                <a:spcPts val="900"/>
              </a:spcBef>
              <a:buNone/>
            </a:pPr>
            <a:endParaRPr lang="en-GB" sz="15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Before We Start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248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Useful commands to get started: 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dirty="0"/>
          </a:p>
          <a:p>
            <a:pPr marL="342900" lvl="1" indent="-342900">
              <a:spcBef>
                <a:spcPts val="900"/>
              </a:spcBef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dirty="0"/>
              <a:t>: sets your working directory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Where any data will be loaded from and saved to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E.g.,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cd "C:\Users\Dingeman\Bootcamp"</a:t>
            </a:r>
          </a:p>
          <a:p>
            <a:pPr marL="342900" lvl="1" indent="-342900">
              <a:spcBef>
                <a:spcPts val="900"/>
              </a:spcBef>
            </a:pPr>
            <a:endParaRPr lang="en-GB" dirty="0"/>
          </a:p>
          <a:p>
            <a:pPr marL="342900" lvl="1" indent="-342900">
              <a:spcBef>
                <a:spcPts val="900"/>
              </a:spcBef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GB" dirty="0"/>
              <a:t>: opens a stored dataset 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Dataset needs to be in .</a:t>
            </a:r>
            <a:r>
              <a:rPr lang="en-GB" sz="2400" dirty="0" err="1"/>
              <a:t>dta</a:t>
            </a:r>
            <a:r>
              <a:rPr lang="en-GB" sz="2400" dirty="0"/>
              <a:t> format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Add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en-GB" sz="2400" dirty="0"/>
              <a:t> option if you already had another dataset open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E.g.,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use "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WDI_Data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", clear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Now Have a Look Around Yourself…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57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/>
              <a:t>Useful commands to get started: 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dirty="0"/>
          </a:p>
          <a:p>
            <a:pPr marL="342900" lvl="1" indent="-342900">
              <a:spcBef>
                <a:spcPts val="900"/>
              </a:spcBef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en-GB" dirty="0"/>
              <a:t>: provides a description of variables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If you specify no variables, the command will be applied to all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E.g.,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describe forest co2intens </a:t>
            </a:r>
            <a:r>
              <a:rPr lang="en-GB" sz="2400" dirty="0">
                <a:cs typeface="Courier New" panose="02070309020205020404" pitchFamily="49" charset="0"/>
              </a:rPr>
              <a:t>or 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</a:p>
          <a:p>
            <a:pPr marL="342900" lvl="1" indent="-342900">
              <a:spcBef>
                <a:spcPts val="900"/>
              </a:spcBef>
            </a:pPr>
            <a:endParaRPr lang="en-GB" dirty="0"/>
          </a:p>
          <a:p>
            <a:pPr marL="342900" lvl="1" indent="-342900">
              <a:spcBef>
                <a:spcPts val="900"/>
              </a:spcBef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codebook</a:t>
            </a:r>
            <a:r>
              <a:rPr lang="en-GB" dirty="0"/>
              <a:t>: examines labels, data etc. to produce a codebook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If you specify no variables, command will be applied to all</a:t>
            </a:r>
          </a:p>
          <a:p>
            <a:pPr marL="800100" lvl="2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E.g.,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codebook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femparl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cs typeface="Courier New" panose="02070309020205020404" pitchFamily="49" charset="0"/>
              </a:rPr>
              <a:t>or 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codebook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Now Have a Look Around Yourself…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0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buNone/>
            </a:pPr>
            <a:r>
              <a:rPr lang="en-GB" dirty="0"/>
              <a:t>Some questions to guide your explorations: </a:t>
            </a:r>
          </a:p>
          <a:p>
            <a:pPr marL="0" lvl="1" indent="0">
              <a:spcBef>
                <a:spcPts val="0"/>
              </a:spcBef>
              <a:buNone/>
            </a:pPr>
            <a:endParaRPr lang="en-GB" dirty="0"/>
          </a:p>
          <a:p>
            <a:pPr marL="342900" lvl="1" indent="-342900">
              <a:spcBef>
                <a:spcPts val="0"/>
              </a:spcBef>
            </a:pPr>
            <a:r>
              <a:rPr lang="en-GB" dirty="0">
                <a:cs typeface="Courier New" panose="02070309020205020404" pitchFamily="49" charset="0"/>
              </a:rPr>
              <a:t>How many variables are there in this dataset? 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>
                <a:cs typeface="Courier New" panose="02070309020205020404" pitchFamily="49" charset="0"/>
              </a:rPr>
              <a:t>How many countries are identified in this dataset? 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>
                <a:cs typeface="Courier New" panose="02070309020205020404" pitchFamily="49" charset="0"/>
              </a:rPr>
              <a:t>For which continent do we observe the most countries and for which continent the fewest? 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>
                <a:cs typeface="Courier New" panose="02070309020205020404" pitchFamily="49" charset="0"/>
              </a:rPr>
              <a:t>What are the labels of the variables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femmanage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armyexp</a:t>
            </a:r>
            <a:r>
              <a:rPr lang="en-GB" dirty="0">
                <a:cs typeface="Courier New" panose="02070309020205020404" pitchFamily="49" charset="0"/>
              </a:rPr>
              <a:t>? 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>
                <a:cs typeface="Courier New" panose="02070309020205020404" pitchFamily="49" charset="0"/>
              </a:rPr>
              <a:t>How many missing values do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femmanage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armyexp</a:t>
            </a:r>
            <a:r>
              <a:rPr lang="en-GB" sz="2400" dirty="0"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have? 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>
                <a:cs typeface="Courier New" panose="02070309020205020404" pitchFamily="49" charset="0"/>
              </a:rPr>
              <a:t>What are the means for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femmanage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armyexp</a:t>
            </a:r>
            <a:r>
              <a:rPr lang="en-GB" sz="2400" dirty="0">
                <a:cs typeface="Courier New" panose="02070309020205020404" pitchFamily="49" charset="0"/>
              </a:rPr>
              <a:t>?</a:t>
            </a:r>
          </a:p>
          <a:p>
            <a:pPr marL="342900" lvl="1" indent="-342900">
              <a:spcBef>
                <a:spcPts val="900"/>
              </a:spcBef>
            </a:pPr>
            <a:r>
              <a:rPr lang="en-GB" dirty="0">
                <a:cs typeface="Courier New" panose="02070309020205020404" pitchFamily="49" charset="0"/>
              </a:rPr>
              <a:t>Which countries have the highest scores for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femmanage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armyexp</a:t>
            </a:r>
            <a:r>
              <a:rPr lang="en-GB" sz="2400" dirty="0">
                <a:cs typeface="Courier New" panose="02070309020205020404" pitchFamily="49" charset="0"/>
              </a:rPr>
              <a:t>?</a:t>
            </a:r>
          </a:p>
          <a:p>
            <a:pPr marL="342900" lvl="1" indent="-342900">
              <a:spcBef>
                <a:spcPts val="900"/>
              </a:spcBef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Now Have a Look Around Yourself…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36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Describing data is necessary because there is usually too much of it, so it does not make any sense by itself </a:t>
            </a:r>
          </a:p>
          <a:p>
            <a:pPr marL="800100" lvl="2" indent="-342900">
              <a:spcBef>
                <a:spcPts val="900"/>
              </a:spcBef>
            </a:pPr>
            <a:r>
              <a:rPr lang="en-GB" sz="2400" dirty="0" err="1">
                <a:cs typeface="Courier New" panose="02070309020205020404" pitchFamily="49" charset="0"/>
              </a:rPr>
              <a:t>E.g</a:t>
            </a:r>
            <a:r>
              <a:rPr lang="en-GB" sz="2400" dirty="0">
                <a:cs typeface="Courier New" panose="02070309020205020404" pitchFamily="49" charset="0"/>
              </a:rPr>
              <a:t>, what can you say about the world income distribution based on this table? </a:t>
            </a:r>
          </a:p>
          <a:p>
            <a:pPr marL="800100" lvl="2" indent="-342900">
              <a:spcBef>
                <a:spcPts val="900"/>
              </a:spcBef>
            </a:pPr>
            <a:endParaRPr lang="en-GB" sz="2400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900"/>
              </a:spcBef>
            </a:pP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Describing Data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19990-738C-CF18-142A-B1672BA3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707" y="3465551"/>
            <a:ext cx="8720586" cy="28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6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Describing data is necessary because there is usually too much of it, so it does not make any sense by itself 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We thus have to look for ways to summarize central tendencies, variation, and relationships that exist in the data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There are many different ways to do this</a:t>
            </a:r>
          </a:p>
          <a:p>
            <a:pPr marL="800100" lvl="2" indent="-342900">
              <a:spcBef>
                <a:spcPts val="900"/>
              </a:spcBef>
            </a:pPr>
            <a:r>
              <a:rPr lang="en-GB" sz="2400" dirty="0">
                <a:cs typeface="Courier New" panose="02070309020205020404" pitchFamily="49" charset="0"/>
              </a:rPr>
              <a:t>Numerical descriptions</a:t>
            </a:r>
          </a:p>
          <a:p>
            <a:pPr marL="800100" lvl="2" indent="-342900">
              <a:spcBef>
                <a:spcPts val="900"/>
              </a:spcBef>
            </a:pPr>
            <a:r>
              <a:rPr lang="en-GB" sz="2400" dirty="0">
                <a:cs typeface="Courier New" panose="02070309020205020404" pitchFamily="49" charset="0"/>
              </a:rPr>
              <a:t>Visual depictions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Describing Data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313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1200" b="1" dirty="0"/>
          </a:p>
          <a:p>
            <a:pPr marL="0" lvl="1" indent="0">
              <a:spcBef>
                <a:spcPts val="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Variables can be characterized by their </a:t>
            </a:r>
            <a:r>
              <a:rPr lang="en-GB" b="1" dirty="0">
                <a:cs typeface="Courier New" panose="02070309020205020404" pitchFamily="49" charset="0"/>
              </a:rPr>
              <a:t>frequency distribution</a:t>
            </a:r>
            <a:r>
              <a:rPr lang="en-GB" dirty="0">
                <a:cs typeface="Courier New" panose="02070309020205020404" pitchFamily="49" charset="0"/>
              </a:rPr>
              <a:t>: 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	The distribution of the (relative) frequencies of their values  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In a sample or in the population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E.g., we can graph the world income distribution: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Distributions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30CCFD-54E0-F926-7DAB-9D469C3A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37" y="3498354"/>
            <a:ext cx="4435126" cy="32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1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buNone/>
            </a:pPr>
            <a:r>
              <a:rPr lang="en-GB" dirty="0">
                <a:cs typeface="Courier New" panose="02070309020205020404" pitchFamily="49" charset="0"/>
              </a:rPr>
              <a:t>Distributions can take on many different shapes; some examples: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Distributions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0CCFD-54E0-F926-7DAB-9D469C3A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390" y="2549660"/>
            <a:ext cx="747522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9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buNone/>
                </a:pPr>
                <a:endParaRPr lang="en-GB" sz="2400" b="1" dirty="0"/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GB" dirty="0">
                    <a:cs typeface="Courier New" panose="02070309020205020404" pitchFamily="49" charset="0"/>
                  </a:rPr>
                  <a:t>Common measures to denote central tendencies of distributions: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900"/>
                  </a:spcBef>
                  <a:buFont typeface="+mj-lt"/>
                  <a:buAutoNum type="arabicPeriod"/>
                </a:pPr>
                <a:r>
                  <a:rPr lang="en-GB" b="1" dirty="0">
                    <a:cs typeface="Courier New" panose="02070309020205020404" pitchFamily="49" charset="0"/>
                  </a:rPr>
                  <a:t>Mean</a:t>
                </a:r>
                <a:r>
                  <a:rPr lang="en-GB" dirty="0">
                    <a:cs typeface="Courier New" panose="02070309020205020404" pitchFamily="49" charset="0"/>
                  </a:rPr>
                  <a:t>: conventional average calculated by adding all values for all units and dividing by the number of units</a:t>
                </a: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𝑀𝑒𝑎𝑛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400" dirty="0">
                    <a:cs typeface="Courier New" panose="02070309020205020404" pitchFamily="49" charset="0"/>
                  </a:rPr>
                  <a:t>   with units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en-GB" sz="2400" dirty="0">
                    <a:cs typeface="Courier New" panose="02070309020205020404" pitchFamily="49" charset="0"/>
                  </a:rPr>
                  <a:t> and number of units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𝑁</m:t>
                    </m:r>
                  </m:oMath>
                </a14:m>
                <a:endParaRPr lang="en-GB" sz="2400" dirty="0">
                  <a:cs typeface="Courier New" panose="02070309020205020404" pitchFamily="49" charset="0"/>
                </a:endParaRP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May give a distorted impression if there are outliers</a:t>
                </a:r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endParaRPr lang="en-GB" b="1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900"/>
                  </a:spcBef>
                  <a:buFont typeface="+mj-lt"/>
                  <a:buAutoNum type="arabicPeriod"/>
                </a:pPr>
                <a:r>
                  <a:rPr lang="en-GB" b="1" dirty="0">
                    <a:cs typeface="Courier New" panose="02070309020205020404" pitchFamily="49" charset="0"/>
                  </a:rPr>
                  <a:t>Median</a:t>
                </a:r>
                <a:r>
                  <a:rPr lang="en-GB" dirty="0">
                    <a:cs typeface="Courier New" panose="02070309020205020404" pitchFamily="49" charset="0"/>
                  </a:rPr>
                  <a:t>: value that falls in the middle if we order all units by their value on the variable</a:t>
                </a:r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endParaRPr lang="en-GB" b="1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900"/>
                  </a:spcBef>
                  <a:buFont typeface="+mj-lt"/>
                  <a:buAutoNum type="arabicPeriod"/>
                </a:pPr>
                <a:r>
                  <a:rPr lang="en-GB" b="1" dirty="0">
                    <a:cs typeface="Courier New" panose="02070309020205020404" pitchFamily="49" charset="0"/>
                  </a:rPr>
                  <a:t>Mode</a:t>
                </a:r>
                <a:r>
                  <a:rPr lang="en-GB" dirty="0">
                    <a:cs typeface="Courier New" panose="02070309020205020404" pitchFamily="49" charset="0"/>
                  </a:rPr>
                  <a:t>: most frequently occurring value across all units</a:t>
                </a:r>
                <a:endParaRPr lang="en-GB" b="1" dirty="0"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  <a:blipFill>
                <a:blip r:embed="rId3"/>
                <a:stretch>
                  <a:fillRect l="-1128" b="-52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Measures of Central Tendency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06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2000" y="1505563"/>
                <a:ext cx="8640000" cy="32400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buNone/>
                </a:pPr>
                <a:endParaRPr lang="en-GB" sz="1200" b="1" dirty="0"/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GB" b="1" dirty="0">
                    <a:cs typeface="Courier New" panose="02070309020205020404" pitchFamily="49" charset="0"/>
                  </a:rPr>
                  <a:t>Variance</a:t>
                </a:r>
                <a:r>
                  <a:rPr lang="en-GB" dirty="0">
                    <a:cs typeface="Courier New" panose="02070309020205020404" pitchFamily="49" charset="0"/>
                  </a:rPr>
                  <a:t>: average of the squared differences between each observed value on a variable and its mean </a:t>
                </a: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𝑉𝑎𝑟𝑖𝑎𝑛𝑐𝑒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𝑁</m:t>
                        </m:r>
                      </m:den>
                    </m:f>
                  </m:oMath>
                </a14:m>
                <a:endParaRPr lang="en-GB" sz="2400" dirty="0">
                  <a:cs typeface="Courier New" panose="02070309020205020404" pitchFamily="49" charset="0"/>
                </a:endParaRP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Why the square? To treat + and – differences alike</a:t>
                </a:r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endParaRPr lang="en-GB" b="1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900"/>
                  </a:spcBef>
                  <a:buFont typeface="+mj-lt"/>
                  <a:buAutoNum type="arabicPeriod"/>
                </a:pPr>
                <a:r>
                  <a:rPr lang="en-GB" b="1" dirty="0">
                    <a:cs typeface="Courier New" panose="02070309020205020404" pitchFamily="49" charset="0"/>
                  </a:rPr>
                  <a:t>Standard deviation</a:t>
                </a:r>
                <a:r>
                  <a:rPr lang="en-GB" dirty="0">
                    <a:cs typeface="Courier New" panose="02070309020205020404" pitchFamily="49" charset="0"/>
                  </a:rPr>
                  <a:t>: average departure of the observed values on a variable from its mean</a:t>
                </a: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𝑆𝑡𝑎𝑛𝑑𝑎𝑟𝑑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𝑑𝑒𝑣𝑖𝑎𝑡𝑖𝑜𝑛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Courier New" panose="02070309020205020404" pitchFamily="49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Courier New" panose="02070309020205020404" pitchFamily="49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ourier New" panose="02070309020205020404" pitchFamily="49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endParaRPr lang="en-GB" sz="2400" dirty="0">
                  <a:cs typeface="Courier New" panose="02070309020205020404" pitchFamily="49" charset="0"/>
                </a:endParaRP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It is the square root of the variance; it “reverts” the square-taking in the variance calculation, to bring the statistic back to the original scale of the variable</a:t>
                </a:r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endParaRPr lang="en-GB" b="1" dirty="0"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0"/>
                  </a:spcBef>
                  <a:buFont typeface="+mj-lt"/>
                  <a:buAutoNum type="arabicPeriod"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000" y="1505563"/>
                <a:ext cx="8640000" cy="3240000"/>
              </a:xfrm>
              <a:blipFill>
                <a:blip r:embed="rId3"/>
                <a:stretch>
                  <a:fillRect l="-1128" b="-58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Measures of Dispersion / Spread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05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buNone/>
                </a:pPr>
                <a:endParaRPr lang="en-GB" sz="2400" b="1" dirty="0"/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GB" dirty="0">
                    <a:cs typeface="Courier New" panose="02070309020205020404" pitchFamily="49" charset="0"/>
                  </a:rPr>
                  <a:t>Typically, we use Roman letters for </a:t>
                </a:r>
                <a:r>
                  <a:rPr lang="en-GB" u="sng" dirty="0">
                    <a:cs typeface="Courier New" panose="02070309020205020404" pitchFamily="49" charset="0"/>
                  </a:rPr>
                  <a:t>sample</a:t>
                </a:r>
                <a:r>
                  <a:rPr lang="en-GB" dirty="0">
                    <a:cs typeface="Courier New" panose="02070309020205020404" pitchFamily="49" charset="0"/>
                  </a:rPr>
                  <a:t> statistics and Greek letters for </a:t>
                </a:r>
                <a:r>
                  <a:rPr lang="en-GB" u="sng" dirty="0">
                    <a:cs typeface="Courier New" panose="02070309020205020404" pitchFamily="49" charset="0"/>
                  </a:rPr>
                  <a:t>population</a:t>
                </a:r>
                <a:r>
                  <a:rPr lang="en-GB" dirty="0">
                    <a:cs typeface="Courier New" panose="02070309020205020404" pitchFamily="49" charset="0"/>
                  </a:rPr>
                  <a:t> statistics: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0"/>
                  </a:spcBef>
                </a:pPr>
                <a:r>
                  <a:rPr lang="en-GB" dirty="0">
                    <a:cs typeface="Courier New" panose="02070309020205020404" pitchFamily="49" charset="0"/>
                  </a:rPr>
                  <a:t>Sample mean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, population mean =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𝜇</m:t>
                    </m:r>
                  </m:oMath>
                </a14:m>
                <a:endParaRPr lang="en-GB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900"/>
                  </a:spcBef>
                </a:pPr>
                <a:r>
                  <a:rPr lang="en-GB" dirty="0">
                    <a:cs typeface="Courier New" panose="02070309020205020404" pitchFamily="49" charset="0"/>
                  </a:rPr>
                  <a:t>Sample variance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, population variance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>
                  <a:cs typeface="Courier New" panose="02070309020205020404" pitchFamily="49" charset="0"/>
                </a:endParaRPr>
              </a:p>
              <a:p>
                <a:pPr marL="457200" lvl="1" indent="-457200">
                  <a:spcBef>
                    <a:spcPts val="900"/>
                  </a:spcBef>
                </a:pPr>
                <a:r>
                  <a:rPr lang="en-GB" dirty="0">
                    <a:cs typeface="Courier New" panose="02070309020205020404" pitchFamily="49" charset="0"/>
                  </a:rPr>
                  <a:t>Sample standard error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𝑠</m:t>
                    </m:r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, population standard deviation =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𝜎</m:t>
                    </m:r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 </a:t>
                </a:r>
              </a:p>
              <a:p>
                <a:pPr marL="457200" lvl="1" indent="-457200">
                  <a:spcBef>
                    <a:spcPts val="900"/>
                  </a:spcBef>
                </a:pPr>
                <a:r>
                  <a:rPr lang="en-GB" dirty="0">
                    <a:cs typeface="Courier New" panose="02070309020205020404" pitchFamily="49" charset="0"/>
                  </a:rPr>
                  <a:t>In a regression context: </a:t>
                </a: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Coefficient estimate based on sample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𝑏</m:t>
                    </m:r>
                  </m:oMath>
                </a14:m>
                <a:endParaRPr lang="en-GB" sz="2400" dirty="0">
                  <a:cs typeface="Courier New" panose="02070309020205020404" pitchFamily="49" charset="0"/>
                </a:endParaRPr>
              </a:p>
              <a:p>
                <a:pPr marL="914400" lvl="2" indent="-4572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True underlying coefficient in the population =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𝛽</m:t>
                    </m:r>
                  </m:oMath>
                </a14:m>
                <a:endParaRPr lang="en-GB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  <a:blipFill>
                <a:blip r:embed="rId3"/>
                <a:stretch>
                  <a:fillRect l="-1058" b="-26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A Note on Notation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29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940F4-F8E2-EBFF-8233-85D6437BD1B3}"/>
              </a:ext>
            </a:extLst>
          </p:cNvPr>
          <p:cNvSpPr txBox="1"/>
          <p:nvPr/>
        </p:nvSpPr>
        <p:spPr>
          <a:xfrm>
            <a:off x="1074717" y="5719792"/>
            <a:ext cx="6994566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Recall: the sample is what we observe, the population is what we want to make inferences about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7612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u="sng" dirty="0"/>
              <a:t>Overarching goal</a:t>
            </a:r>
            <a:r>
              <a:rPr lang="en-GB" sz="2400" dirty="0"/>
              <a:t>: </a:t>
            </a:r>
          </a:p>
          <a:p>
            <a:pPr marL="360000" indent="0">
              <a:spcBef>
                <a:spcPts val="900"/>
              </a:spcBef>
              <a:buNone/>
            </a:pPr>
            <a:r>
              <a:rPr lang="en-GB" sz="2400" dirty="0"/>
              <a:t>Ensuring we have some sort of common starting point + that we are ready to take on the quantitative MSc modules</a:t>
            </a:r>
          </a:p>
          <a:p>
            <a:pPr marL="360000" indent="-360000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For this purpose, we will:</a:t>
            </a:r>
          </a:p>
          <a:p>
            <a:pPr marL="720000" lvl="1" indent="-3600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Refresh key statistical concepts </a:t>
            </a:r>
          </a:p>
          <a:p>
            <a:pPr marL="817200" lvl="2" indent="0">
              <a:spcBef>
                <a:spcPts val="900"/>
              </a:spcBef>
              <a:buSzPct val="60000"/>
              <a:buNone/>
            </a:pPr>
            <a:r>
              <a:rPr lang="en-GB" sz="2400" dirty="0"/>
              <a:t>E.g., sampling distributions, hypothesis testing </a:t>
            </a:r>
          </a:p>
          <a:p>
            <a:pPr marL="720000" lvl="1" indent="-3600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Obtain basic familiarity with Stata </a:t>
            </a:r>
          </a:p>
          <a:p>
            <a:pPr>
              <a:spcBef>
                <a:spcPts val="0"/>
              </a:spcBef>
            </a:pPr>
            <a:endParaRPr lang="en-GB" sz="15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Objectives of This Bootcamp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746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buNone/>
                </a:pPr>
                <a:endParaRPr lang="en-GB" sz="1200" b="1" dirty="0"/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GB" dirty="0">
                    <a:cs typeface="Courier New" panose="02070309020205020404" pitchFamily="49" charset="0"/>
                  </a:rPr>
                  <a:t>If a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𝜇</m:t>
                    </m:r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: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342900" lvl="1" indent="-342900">
                  <a:spcBef>
                    <a:spcPts val="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cs typeface="Courier New" panose="02070309020205020404" pitchFamily="49" charset="0"/>
                  </a:rPr>
                  <a:t>The normal distribution is symmetric around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𝜇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and bell-shaped</a:t>
                </a:r>
              </a:p>
              <a:p>
                <a:pPr marL="342900" lvl="1" indent="-3429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cs typeface="Courier New" panose="02070309020205020404" pitchFamily="49" charset="0"/>
                  </a:rPr>
                  <a:t>95% of all cases lie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−1.96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𝜎</m:t>
                    </m:r>
                  </m:oMath>
                </a14:m>
                <a:r>
                  <a:rPr lang="en-GB" dirty="0"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1.96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𝜎</m:t>
                    </m:r>
                  </m:oMath>
                </a14:m>
                <a:endParaRPr lang="en-GB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  <a:blipFill>
                <a:blip r:embed="rId3"/>
                <a:stretch>
                  <a:fillRect l="-1058" b="-5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Normal Distribution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0CCFD-54E0-F926-7DAB-9D469C3A39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22" y="2115895"/>
            <a:ext cx="6868355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CF186-E003-EA12-A3CC-F4423F906FA1}"/>
              </a:ext>
            </a:extLst>
          </p:cNvPr>
          <p:cNvSpPr txBox="1"/>
          <p:nvPr/>
        </p:nvSpPr>
        <p:spPr>
          <a:xfrm>
            <a:off x="1137822" y="2536780"/>
            <a:ext cx="2994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Horizontal axis: value of variable </a:t>
            </a:r>
          </a:p>
          <a:p>
            <a:r>
              <a:rPr lang="en-US" sz="1400" dirty="0"/>
              <a:t>Vertical axis: probability of occurrence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34F01-DA07-95D6-491F-79AC906DDAB0}"/>
                  </a:ext>
                </a:extLst>
              </p:cNvPr>
              <p:cNvSpPr txBox="1"/>
              <p:nvPr/>
            </p:nvSpPr>
            <p:spPr>
              <a:xfrm>
                <a:off x="6386160" y="2536780"/>
                <a:ext cx="17345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34F01-DA07-95D6-491F-79AC906D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160" y="2536780"/>
                <a:ext cx="1734540" cy="400110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14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buNone/>
                </a:pPr>
                <a:endParaRPr lang="en-GB" sz="2400" b="1" dirty="0"/>
              </a:p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dirty="0">
                    <a:cs typeface="Courier New" panose="02070309020205020404" pitchFamily="49" charset="0"/>
                  </a:rPr>
                  <a:t>To calculate probabilities for a normal variable, we must </a:t>
                </a:r>
                <a:r>
                  <a:rPr lang="en-GB" b="1" dirty="0">
                    <a:cs typeface="Courier New" panose="02070309020205020404" pitchFamily="49" charset="0"/>
                  </a:rPr>
                  <a:t>standardize</a:t>
                </a:r>
                <a:r>
                  <a:rPr lang="en-GB" dirty="0">
                    <a:cs typeface="Courier New" panose="02070309020205020404" pitchFamily="49" charset="0"/>
                  </a:rPr>
                  <a:t> it by subtracting its mean and dividing by its standard deviation:</a:t>
                </a:r>
              </a:p>
              <a:p>
                <a:pPr marL="0" lvl="1" indent="0">
                  <a:spcBef>
                    <a:spcPts val="9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sz="1800" dirty="0"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900"/>
                  </a:spcBef>
                  <a:buNone/>
                </a:pPr>
                <a:r>
                  <a:rPr lang="en-GB" dirty="0">
                    <a:cs typeface="Courier New" panose="02070309020205020404" pitchFamily="49" charset="0"/>
                  </a:rPr>
                  <a:t>The thus obtained </a:t>
                </a:r>
                <a:r>
                  <a:rPr lang="en-GB" b="1" dirty="0">
                    <a:cs typeface="Courier New" panose="02070309020205020404" pitchFamily="49" charset="0"/>
                  </a:rPr>
                  <a:t>Z-scores</a:t>
                </a:r>
                <a:r>
                  <a:rPr lang="en-GB" dirty="0">
                    <a:cs typeface="Courier New" panose="02070309020205020404" pitchFamily="49" charset="0"/>
                  </a:rPr>
                  <a:t> indicate the number of standard deviations a value is from the mean of a distribution 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GB" dirty="0">
                  <a:cs typeface="Courier New" panose="02070309020205020404" pitchFamily="49" charset="0"/>
                </a:endParaRPr>
              </a:p>
              <a:p>
                <a:pPr marL="0" lvl="1" indent="0">
                  <a:spcBef>
                    <a:spcPts val="900"/>
                  </a:spcBef>
                  <a:buNone/>
                </a:pPr>
                <a:r>
                  <a:rPr lang="en-GB" dirty="0">
                    <a:cs typeface="Courier New" panose="02070309020205020404" pitchFamily="49" charset="0"/>
                  </a:rPr>
                  <a:t>The </a:t>
                </a:r>
                <a:r>
                  <a:rPr lang="en-GB" b="1" dirty="0">
                    <a:cs typeface="Courier New" panose="02070309020205020404" pitchFamily="49" charset="0"/>
                  </a:rPr>
                  <a:t>standard normal distribution </a:t>
                </a:r>
                <a:r>
                  <a:rPr lang="en-GB" dirty="0">
                    <a:cs typeface="Courier New" panose="02070309020205020404" pitchFamily="49" charset="0"/>
                  </a:rPr>
                  <a:t>is the normal distribution with mean 0 and variance 1</a:t>
                </a:r>
              </a:p>
              <a:p>
                <a:pPr marL="800100" lvl="2" indent="-3429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Z-scores have a standard normal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0,1</m:t>
                        </m:r>
                      </m:e>
                    </m:d>
                  </m:oMath>
                </a14:m>
                <a:endParaRPr lang="en-GB" sz="2400" dirty="0">
                  <a:cs typeface="Courier New" panose="02070309020205020404" pitchFamily="49" charset="0"/>
                </a:endParaRPr>
              </a:p>
              <a:p>
                <a:pPr marL="800100" lvl="2" indent="-3429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cs typeface="Courier New" panose="02070309020205020404" pitchFamily="49" charset="0"/>
                  </a:rPr>
                  <a:t>Z-scores and are extensively used in hypothesis testing</a:t>
                </a:r>
                <a:endParaRPr lang="en-GB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00" y="1440000"/>
                <a:ext cx="8640000" cy="3240000"/>
              </a:xfrm>
              <a:blipFill>
                <a:blip r:embed="rId3"/>
                <a:stretch>
                  <a:fillRect l="-1058" r="-776" b="-55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Standard Normal Distribution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26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900"/>
              </a:spcBef>
              <a:spcAft>
                <a:spcPts val="1200"/>
              </a:spcAft>
              <a:buNone/>
            </a:pPr>
            <a:r>
              <a:rPr lang="en-GB" dirty="0">
                <a:cs typeface="Courier New" panose="02070309020205020404" pitchFamily="49" charset="0"/>
              </a:rPr>
              <a:t>If you forgot how a command works or receive an error message, access Stata’s help files by running: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help … 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cs typeface="Courier New" panose="02070309020205020404" pitchFamily="49" charset="0"/>
              </a:rPr>
              <a:t>(inserting the relevant command name)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 Help Files Are Your Friend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32</a:t>
            </a:fld>
            <a:endParaRPr lang="en-GB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8" y="1440000"/>
            <a:ext cx="7178663" cy="37579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75F09A-BDF1-BC90-E639-604767BC21BB}"/>
              </a:ext>
            </a:extLst>
          </p:cNvPr>
          <p:cNvSpPr/>
          <p:nvPr/>
        </p:nvSpPr>
        <p:spPr>
          <a:xfrm>
            <a:off x="5715000" y="4165600"/>
            <a:ext cx="939800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5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Syntax section describes uses of command + how to specify them 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See also the link to the Stata manual (with extended help)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 Help Files Are Your Friend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668" y="1448469"/>
            <a:ext cx="7178663" cy="3740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59A640-1495-DAD7-D394-D07E546AE35B}"/>
              </a:ext>
            </a:extLst>
          </p:cNvPr>
          <p:cNvSpPr/>
          <p:nvPr/>
        </p:nvSpPr>
        <p:spPr>
          <a:xfrm>
            <a:off x="1803400" y="2400300"/>
            <a:ext cx="16637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330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Options section gives details about the options of the command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Examples section gives examples (extended ones in manual)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 Help Files Are Your Friend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9840" y="1448469"/>
            <a:ext cx="7164319" cy="37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38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Description section provides extended description of command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See also further links to Stata manual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 Help Files Are Your Friend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097" y="1448469"/>
            <a:ext cx="7135804" cy="3740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D7F07-FAA9-48CD-BB5A-16E79DAF6489}"/>
              </a:ext>
            </a:extLst>
          </p:cNvPr>
          <p:cNvSpPr/>
          <p:nvPr/>
        </p:nvSpPr>
        <p:spPr>
          <a:xfrm>
            <a:off x="1320800" y="4000500"/>
            <a:ext cx="12065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291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The Stata manual is even more helpful than the help files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Other “friends”: Google and the Stata list (statlist.org)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 Help Files Are Your Friend 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097" y="1448469"/>
            <a:ext cx="7135804" cy="37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22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1800"/>
              </a:spcBef>
              <a:buSzPct val="60000"/>
              <a:buNone/>
            </a:pPr>
            <a:r>
              <a:rPr lang="en-GB" dirty="0">
                <a:cs typeface="Courier New" panose="02070309020205020404" pitchFamily="49" charset="0"/>
              </a:rPr>
              <a:t>Stata commands mirror everyday commands in their structure: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They often start with a verb: “Bring me…” 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They then list an object: “… a pint of milk…”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They may add a condition: “… if it is still before noon…” </a:t>
            </a:r>
          </a:p>
          <a:p>
            <a:pPr marL="3429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cs typeface="Courier New" panose="02070309020205020404" pitchFamily="49" charset="0"/>
              </a:rPr>
              <a:t>They may specify further details about what needs to be done: “… and quickly please” or “… but I only want semi-skimmed”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G</a:t>
            </a:r>
            <a:r>
              <a:rPr lang="en-GB" sz="3200" dirty="0" err="1">
                <a:latin typeface="Cambria" panose="02040503050406030204" pitchFamily="18" charset="0"/>
              </a:rPr>
              <a:t>eneral</a:t>
            </a:r>
            <a:r>
              <a:rPr lang="en-GB" sz="3200" dirty="0">
                <a:latin typeface="Cambria" panose="02040503050406030204" pitchFamily="18" charset="0"/>
              </a:rPr>
              <a:t> Stata Command Syntax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89EDF-BF9F-89E0-21E8-1BD3A676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1" y="1905560"/>
            <a:ext cx="7328277" cy="5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6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600"/>
              </a:spcBef>
              <a:buSzPct val="60000"/>
              <a:buNone/>
            </a:pPr>
            <a:r>
              <a:rPr lang="en-GB" dirty="0">
                <a:cs typeface="Courier New" panose="02070309020205020404" pitchFamily="49" charset="0"/>
              </a:rPr>
              <a:t>In nearly all cases, Stata syntax consists of four parts: </a:t>
            </a:r>
          </a:p>
          <a:p>
            <a:pPr marL="457200" lvl="1" indent="-4572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GB" b="1" dirty="0">
                <a:cs typeface="Courier New" panose="02070309020205020404" pitchFamily="49" charset="0"/>
              </a:rPr>
              <a:t>Command</a:t>
            </a:r>
            <a:r>
              <a:rPr lang="en-GB" dirty="0">
                <a:cs typeface="Courier New" panose="02070309020205020404" pitchFamily="49" charset="0"/>
              </a:rPr>
              <a:t>: What action do you want to see performed? </a:t>
            </a:r>
          </a:p>
          <a:p>
            <a:pPr marL="457200" lvl="1" indent="-4572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GB" b="1" dirty="0">
                <a:cs typeface="Courier New" panose="02070309020205020404" pitchFamily="49" charset="0"/>
              </a:rPr>
              <a:t>Names of variables, files, objects</a:t>
            </a:r>
            <a:r>
              <a:rPr lang="en-GB" dirty="0">
                <a:cs typeface="Courier New" panose="02070309020205020404" pitchFamily="49" charset="0"/>
              </a:rPr>
              <a:t>: On what objects is the command to be performed (“</a:t>
            </a:r>
            <a:r>
              <a:rPr lang="en-GB" dirty="0" err="1">
                <a:cs typeface="Courier New" panose="02070309020205020404" pitchFamily="49" charset="0"/>
              </a:rPr>
              <a:t>varlist</a:t>
            </a:r>
            <a:r>
              <a:rPr lang="en-GB" dirty="0">
                <a:cs typeface="Courier New" panose="02070309020205020404" pitchFamily="49" charset="0"/>
              </a:rPr>
              <a:t>”)</a:t>
            </a:r>
          </a:p>
          <a:p>
            <a:pPr marL="457200" lvl="1" indent="-4572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GB" b="1" dirty="0">
                <a:cs typeface="Courier New" panose="02070309020205020404" pitchFamily="49" charset="0"/>
              </a:rPr>
              <a:t>Qualifier(s) on observations</a:t>
            </a:r>
            <a:r>
              <a:rPr lang="en-GB" dirty="0">
                <a:cs typeface="Courier New" panose="02070309020205020404" pitchFamily="49" charset="0"/>
              </a:rPr>
              <a:t>: Which observations are to be taken into account (and how)? (“if”, “in”, “weight”)</a:t>
            </a:r>
          </a:p>
          <a:p>
            <a:pPr marL="457200" lvl="1" indent="-457200">
              <a:spcBef>
                <a:spcPts val="900"/>
              </a:spcBef>
              <a:buSzPct val="100000"/>
              <a:buFont typeface="+mj-lt"/>
              <a:buAutoNum type="arabicPeriod"/>
            </a:pPr>
            <a:r>
              <a:rPr lang="en-GB" b="1" dirty="0">
                <a:cs typeface="Courier New" panose="02070309020205020404" pitchFamily="49" charset="0"/>
              </a:rPr>
              <a:t>Options</a:t>
            </a:r>
            <a:r>
              <a:rPr lang="en-GB" dirty="0">
                <a:cs typeface="Courier New" panose="02070309020205020404" pitchFamily="49" charset="0"/>
              </a:rPr>
              <a:t>: What special things should be done in the execution?</a:t>
            </a:r>
          </a:p>
          <a:p>
            <a:pPr marL="0" lvl="1" indent="0">
              <a:spcBef>
                <a:spcPts val="900"/>
              </a:spcBef>
              <a:buSzPct val="100000"/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SzPct val="100000"/>
              <a:buNone/>
            </a:pPr>
            <a:r>
              <a:rPr lang="en-GB" dirty="0">
                <a:cs typeface="Courier New" panose="02070309020205020404" pitchFamily="49" charset="0"/>
              </a:rPr>
              <a:t>Part 1 is always there and Part 2 is most often also present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G</a:t>
            </a:r>
            <a:r>
              <a:rPr lang="en-GB" sz="3200" dirty="0" err="1">
                <a:latin typeface="Cambria" panose="02040503050406030204" pitchFamily="18" charset="0"/>
              </a:rPr>
              <a:t>eneral</a:t>
            </a:r>
            <a:r>
              <a:rPr lang="en-GB" sz="3200" dirty="0">
                <a:latin typeface="Cambria" panose="02040503050406030204" pitchFamily="18" charset="0"/>
              </a:rPr>
              <a:t> Stata Command Syntax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89EDF-BF9F-89E0-21E8-1BD3A676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1" y="1661720"/>
            <a:ext cx="7328277" cy="5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03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G</a:t>
            </a:r>
            <a:r>
              <a:rPr lang="en-GB" sz="3200" dirty="0" err="1">
                <a:latin typeface="Cambria" panose="02040503050406030204" pitchFamily="18" charset="0"/>
              </a:rPr>
              <a:t>eneral</a:t>
            </a:r>
            <a:r>
              <a:rPr lang="en-GB" sz="3200" dirty="0">
                <a:latin typeface="Cambria" panose="02040503050406030204" pitchFamily="18" charset="0"/>
              </a:rPr>
              <a:t> Stata Command Syntax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89EDF-BF9F-89E0-21E8-1BD3A676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1" y="1661720"/>
            <a:ext cx="7328277" cy="552478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D14CFC8-F729-3A63-F0AD-26EFDEDE56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4" y="2443724"/>
            <a:ext cx="7182410" cy="37504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4EA77B-CEC6-F5F8-9115-00A19DFA8978}"/>
              </a:ext>
            </a:extLst>
          </p:cNvPr>
          <p:cNvSpPr/>
          <p:nvPr/>
        </p:nvSpPr>
        <p:spPr>
          <a:xfrm>
            <a:off x="4927600" y="4866640"/>
            <a:ext cx="1530350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0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u="sng" dirty="0"/>
              <a:t>Statistical inference</a:t>
            </a:r>
            <a:r>
              <a:rPr lang="en-GB" sz="2400" dirty="0"/>
              <a:t> is used to learn from incomplete/imperfect data</a:t>
            </a:r>
          </a:p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  <a:p>
            <a:pPr marL="0" indent="0" algn="l">
              <a:buNone/>
            </a:pPr>
            <a:r>
              <a:rPr lang="en-GB" sz="2400" dirty="0"/>
              <a:t>One way of thinking about statistical inference: </a:t>
            </a:r>
          </a:p>
          <a:p>
            <a:pPr marL="0" indent="0" algn="l">
              <a:buNone/>
            </a:pPr>
            <a:r>
              <a:rPr lang="en-GB" sz="2400" b="0" i="0" u="none" strike="noStrike" baseline="0" dirty="0"/>
              <a:t>We wish to learn some characteristics of a population (e.g., the mean</a:t>
            </a:r>
            <a:r>
              <a:rPr lang="en-GB" sz="2400" dirty="0"/>
              <a:t> and standard deviation of the heights of all women in the UK), which we must estimate from a sample or subset of that population</a:t>
            </a:r>
          </a:p>
          <a:p>
            <a:pPr marL="0" indent="0" algn="l">
              <a:buNone/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Two types of statistical inference: 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GB" sz="2400" b="1" dirty="0"/>
              <a:t>Descriptive inference</a:t>
            </a:r>
            <a:r>
              <a:rPr lang="en-GB" sz="2400" dirty="0"/>
              <a:t>: What is going on, or what exists? 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GB" sz="2400" b="1" dirty="0"/>
              <a:t>Causal inference</a:t>
            </a:r>
            <a:r>
              <a:rPr lang="en-GB" sz="2400" dirty="0"/>
              <a:t>: Why is something going on, why does it exist? </a:t>
            </a:r>
          </a:p>
          <a:p>
            <a:pPr marL="0" indent="0" algn="l">
              <a:buNone/>
            </a:pPr>
            <a:endParaRPr lang="en-GB" sz="2400" dirty="0"/>
          </a:p>
          <a:p>
            <a:pPr marL="0" indent="0" algn="l">
              <a:buNone/>
            </a:pPr>
            <a:endParaRPr lang="en-GB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Statistical Inference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784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To view all your data, simply run the command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browse</a:t>
            </a:r>
            <a:r>
              <a:rPr lang="en-GB" sz="2400" dirty="0"/>
              <a:t>: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endParaRPr lang="en-GB" dirty="0">
              <a:cs typeface="Courier New" panose="02070309020205020404" pitchFamily="49" charset="0"/>
            </a:endParaRPr>
          </a:p>
          <a:p>
            <a:pPr marL="800100" lvl="2" indent="-342900">
              <a:spcBef>
                <a:spcPts val="6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Black columns are </a:t>
            </a:r>
            <a:r>
              <a:rPr lang="en-GB" sz="2400" b="1" dirty="0">
                <a:cs typeface="Courier New" panose="02070309020205020404" pitchFamily="49" charset="0"/>
              </a:rPr>
              <a:t>numeric variables</a:t>
            </a:r>
            <a:r>
              <a:rPr lang="en-GB" sz="2400" dirty="0">
                <a:cs typeface="Courier New" panose="02070309020205020404" pitchFamily="49" charset="0"/>
              </a:rPr>
              <a:t>, red columns </a:t>
            </a:r>
            <a:r>
              <a:rPr lang="en-GB" sz="2400" b="1" dirty="0">
                <a:cs typeface="Courier New" panose="02070309020205020404" pitchFamily="49" charset="0"/>
              </a:rPr>
              <a:t>string variables</a:t>
            </a:r>
            <a:r>
              <a:rPr lang="en-GB" sz="2400" dirty="0">
                <a:cs typeface="Courier New" panose="02070309020205020404" pitchFamily="49" charset="0"/>
              </a:rPr>
              <a:t>, blue columns numeric variables with string labels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Viewing Your Dataset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098" y="1929903"/>
            <a:ext cx="7135804" cy="37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4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To view all your data, simply run the command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browse</a:t>
            </a:r>
            <a:r>
              <a:rPr lang="en-GB" sz="2400" dirty="0"/>
              <a:t>: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endParaRPr lang="en-GB" dirty="0">
              <a:cs typeface="Courier New" panose="02070309020205020404" pitchFamily="49" charset="0"/>
            </a:endParaRPr>
          </a:p>
          <a:p>
            <a:pPr marL="800100" lvl="2" indent="-342900">
              <a:spcBef>
                <a:spcPts val="6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For numeric variables, missing values are recorded as “.”</a:t>
            </a:r>
          </a:p>
          <a:p>
            <a:pPr marL="800100" lvl="2" indent="-342900">
              <a:spcBef>
                <a:spcPts val="6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For string variables, missing values are recorded as “ ”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Viewing Your Dataset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098" y="1929903"/>
            <a:ext cx="7135804" cy="37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8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You can also view (subsets of) your data using the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2400" dirty="0"/>
              <a:t> command: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342900" lvl="1" indent="-342900">
              <a:spcBef>
                <a:spcPts val="1800"/>
              </a:spcBef>
              <a:buSzPct val="60000"/>
              <a:buFont typeface="Wingdings" panose="05000000000000000000" pitchFamily="2" charset="2"/>
              <a:buChar char="Ø"/>
            </a:pPr>
            <a:endParaRPr lang="en-GB" dirty="0">
              <a:cs typeface="Courier New" panose="02070309020205020404" pitchFamily="49" charset="0"/>
            </a:endParaRPr>
          </a:p>
          <a:p>
            <a:pPr marL="800100" lvl="2" indent="-342900">
              <a:spcBef>
                <a:spcPts val="6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In addition to or instead of “if”, you can also use “in”: e.g.,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list … in 1/20</a:t>
            </a:r>
            <a:r>
              <a:rPr lang="en-GB" sz="2400" dirty="0">
                <a:cs typeface="Courier New" panose="02070309020205020404" pitchFamily="49" charset="0"/>
              </a:rPr>
              <a:t>  selects the first 20 cases of the dataset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Viewing Your Dataset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A2D2-93DA-F22B-D614-483F2B65C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099" y="1922467"/>
            <a:ext cx="7135802" cy="37370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7757E5-6F41-AB45-66ED-EACADEB46F06}"/>
              </a:ext>
            </a:extLst>
          </p:cNvPr>
          <p:cNvSpPr/>
          <p:nvPr/>
        </p:nvSpPr>
        <p:spPr>
          <a:xfrm>
            <a:off x="2204720" y="2438400"/>
            <a:ext cx="2397760" cy="327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273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buSzPct val="60000"/>
              <a:buNone/>
            </a:pPr>
            <a:r>
              <a:rPr lang="en-GB" dirty="0">
                <a:cs typeface="Courier New" panose="02070309020205020404" pitchFamily="49" charset="0"/>
              </a:rPr>
              <a:t>In “if” statements, you often need the following operators: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Stata’s Logical and Relational Operators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BC37A455-D951-459E-6DB3-152677499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69879"/>
              </p:ext>
            </p:extLst>
          </p:nvPr>
        </p:nvGraphicFramePr>
        <p:xfrm>
          <a:off x="1524000" y="2424113"/>
          <a:ext cx="6096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6773880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17143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44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is equal to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2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is not equal to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3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50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smaller than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1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or equal to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322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smaller or equal to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2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&amp;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50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|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856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646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b="1" dirty="0"/>
          </a:p>
          <a:p>
            <a:pPr marL="0" lvl="1" indent="0">
              <a:spcBef>
                <a:spcPts val="0"/>
              </a:spcBef>
              <a:buSzPct val="60000"/>
              <a:buNone/>
            </a:pPr>
            <a:r>
              <a:rPr lang="en-GB" u="sng" dirty="0">
                <a:cs typeface="Courier New" panose="02070309020205020404" pitchFamily="49" charset="0"/>
              </a:rPr>
              <a:t>Task</a:t>
            </a:r>
            <a:r>
              <a:rPr lang="en-GB" dirty="0">
                <a:cs typeface="Courier New" panose="02070309020205020404" pitchFamily="49" charset="0"/>
              </a:rPr>
              <a:t>: 	Pick a few variables (perhaps first run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en-GB" dirty="0">
                <a:cs typeface="Courier New" panose="02070309020205020404" pitchFamily="49" charset="0"/>
              </a:rPr>
              <a:t>) and 	describe their distributions:  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For numerical descriptions, use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en-GB" sz="2400" dirty="0">
                <a:cs typeface="Courier New" panose="02070309020205020404" pitchFamily="49" charset="0"/>
              </a:rPr>
              <a:t> 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For visual descriptions, use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  <a:r>
              <a:rPr lang="en-GB" sz="2400" dirty="0">
                <a:cs typeface="Courier New" panose="02070309020205020404" pitchFamily="49" charset="0"/>
              </a:rPr>
              <a:t> </a:t>
            </a:r>
          </a:p>
          <a:p>
            <a:pPr marL="1257300" lvl="3" indent="-342900">
              <a:spcBef>
                <a:spcPts val="0"/>
              </a:spcBef>
              <a:buSzPct val="60000"/>
              <a:buFont typeface="Wingdings" panose="05000000000000000000" pitchFamily="2" charset="2"/>
              <a:buChar char="Ø"/>
            </a:pPr>
            <a:endParaRPr lang="en-GB" sz="2400" dirty="0">
              <a:cs typeface="Courier New" panose="02070309020205020404" pitchFamily="49" charset="0"/>
            </a:endParaRPr>
          </a:p>
          <a:p>
            <a:pPr marL="914400" lvl="3" indent="0">
              <a:spcBef>
                <a:spcPts val="0"/>
              </a:spcBef>
              <a:buSzPct val="60000"/>
              <a:buNone/>
            </a:pPr>
            <a:r>
              <a:rPr lang="en-GB" sz="2400" dirty="0">
                <a:cs typeface="Courier New" panose="02070309020205020404" pitchFamily="49" charset="0"/>
              </a:rPr>
              <a:t>Further instructions: 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Run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help </a:t>
            </a:r>
            <a:r>
              <a:rPr lang="en-GB" sz="2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commandname</a:t>
            </a:r>
            <a:r>
              <a:rPr lang="en-GB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>
                <a:cs typeface="Courier New" panose="02070309020205020404" pitchFamily="49" charset="0"/>
              </a:rPr>
              <a:t>if you run into problems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Try to find the median of the variables 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Try to change the look of the histograms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Consider low vs. high income countries separately</a:t>
            </a:r>
          </a:p>
          <a:p>
            <a:pPr marL="1257300" lvl="3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cs typeface="Courier New" panose="02070309020205020404" pitchFamily="49" charset="0"/>
              </a:rPr>
              <a:t>Consider Europe and another continent separately</a:t>
            </a:r>
          </a:p>
          <a:p>
            <a:pPr marL="0" lvl="1" indent="0">
              <a:spcBef>
                <a:spcPts val="0"/>
              </a:spcBef>
              <a:buSzPct val="60000"/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Over to You Again…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4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04799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Random Sampling and Sampling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7449-E46E-724A-8D0B-D34C4C0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690689"/>
            <a:ext cx="8473440" cy="4351338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Sampling theory plays a huge role in specifying the assumptions upon which our statistical inferences rely</a:t>
            </a:r>
          </a:p>
          <a:p>
            <a:pPr>
              <a:spcBef>
                <a:spcPts val="90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We draw inferences from the </a:t>
            </a:r>
            <a:r>
              <a:rPr lang="en-GB" sz="2400" b="1" dirty="0"/>
              <a:t>sample</a:t>
            </a:r>
            <a:r>
              <a:rPr lang="en-GB" sz="2400" dirty="0"/>
              <a:t> about the </a:t>
            </a:r>
            <a:r>
              <a:rPr lang="en-GB" sz="2400" b="1" dirty="0"/>
              <a:t>population</a:t>
            </a: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Most statistical methods rely on </a:t>
            </a:r>
            <a:r>
              <a:rPr lang="en-GB" sz="2400" b="1" dirty="0"/>
              <a:t>averages</a:t>
            </a:r>
            <a:r>
              <a:rPr lang="en-GB" sz="2400" dirty="0"/>
              <a:t> or </a:t>
            </a:r>
            <a:r>
              <a:rPr lang="en-GB" sz="2400" b="1" dirty="0"/>
              <a:t>weighted averages </a:t>
            </a:r>
            <a:r>
              <a:rPr lang="en-GB" sz="2400" dirty="0"/>
              <a:t>of a sample of data</a:t>
            </a:r>
          </a:p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The values of the variables in our sample constitute </a:t>
            </a:r>
            <a:r>
              <a:rPr lang="en-GB" sz="2400" b="1" dirty="0"/>
              <a:t>random variables</a:t>
            </a:r>
            <a:r>
              <a:rPr lang="en-GB" sz="2400" dirty="0"/>
              <a:t>, and so any average we take of those values will also constitute a random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052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What If We Don’t Have </a:t>
            </a:r>
            <a:br>
              <a:rPr lang="en-GB" sz="3200" dirty="0">
                <a:latin typeface="Cambria" panose="02040503050406030204" pitchFamily="18" charset="0"/>
              </a:rPr>
            </a:br>
            <a:r>
              <a:rPr lang="en-GB" sz="3200" dirty="0">
                <a:latin typeface="Cambria" panose="02040503050406030204" pitchFamily="18" charset="0"/>
              </a:rPr>
              <a:t>a Simple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7449-E46E-724A-8D0B-D34C4C0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825625"/>
            <a:ext cx="8361680" cy="4351338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1200" b="1" dirty="0"/>
          </a:p>
          <a:p>
            <a:pPr>
              <a:spcBef>
                <a:spcPts val="0"/>
              </a:spcBef>
            </a:pPr>
            <a:r>
              <a:rPr lang="en-GB" sz="2400" b="1" dirty="0"/>
              <a:t>Simple random sample</a:t>
            </a:r>
            <a:r>
              <a:rPr lang="en-GB" sz="2400" dirty="0"/>
              <a:t>: every unit has an equal probability of being selected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I.e., selecting units from a population without replacement</a:t>
            </a:r>
          </a:p>
          <a:p>
            <a:pPr>
              <a:spcBef>
                <a:spcPts val="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b="1" dirty="0"/>
              <a:t>Stratified random sample</a:t>
            </a:r>
            <a:r>
              <a:rPr lang="en-GB" sz="2400" dirty="0"/>
              <a:t>:</a:t>
            </a:r>
            <a:r>
              <a:rPr lang="en-GB" sz="2400" b="1" dirty="0"/>
              <a:t> </a:t>
            </a:r>
            <a:r>
              <a:rPr lang="en-GB" sz="2400" dirty="0"/>
              <a:t>the population is divided into strata (e.g., based on sex, ethnicity, region) and a simple random sample is drawn from each stratum</a:t>
            </a:r>
          </a:p>
          <a:p>
            <a:pPr>
              <a:spcBef>
                <a:spcPts val="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b="1" dirty="0"/>
              <a:t>Convenience sample</a:t>
            </a:r>
            <a:r>
              <a:rPr lang="en-GB" sz="2400" dirty="0"/>
              <a:t>:</a:t>
            </a:r>
            <a:r>
              <a:rPr lang="en-GB" sz="2400" b="1" dirty="0"/>
              <a:t> </a:t>
            </a:r>
            <a:r>
              <a:rPr lang="en-GB" sz="2400" dirty="0"/>
              <a:t>chosen in a way convenient to the researcher, not at random from the population of interest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snowball sampling, or only selecting UCL students when one is really interested in the entire UK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511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Sampling Distribution </a:t>
            </a:r>
            <a:br>
              <a:rPr lang="en-GB" sz="3200" dirty="0">
                <a:latin typeface="Cambria" panose="02040503050406030204" pitchFamily="18" charset="0"/>
              </a:rPr>
            </a:br>
            <a:r>
              <a:rPr lang="en-GB" sz="3200" dirty="0">
                <a:latin typeface="Cambria" panose="02040503050406030204" pitchFamily="18" charset="0"/>
              </a:rPr>
              <a:t>of the Sample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B7449-E46E-724A-8D0B-D34C4C0F73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240" y="1825625"/>
                <a:ext cx="835152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1200" b="1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In a </a:t>
                </a:r>
                <a:r>
                  <a:rPr lang="en-GB" sz="2400" b="1" dirty="0"/>
                  <a:t>simple random sample</a:t>
                </a:r>
                <a:r>
                  <a:rPr lang="en-GB" sz="2400" dirty="0"/>
                  <a:t>,</a:t>
                </a:r>
                <a:r>
                  <a:rPr lang="en-GB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2400" dirty="0"/>
                  <a:t> objects are drawn at random from a population and each object is equally likely to be drawn</a:t>
                </a:r>
              </a:p>
              <a:p>
                <a:pPr>
                  <a:spcBef>
                    <a:spcPts val="0"/>
                  </a:spcBef>
                </a:pPr>
                <a:endParaRPr lang="en-GB" sz="2400" dirty="0"/>
              </a:p>
              <a:p>
                <a:pPr>
                  <a:spcBef>
                    <a:spcPts val="0"/>
                  </a:spcBef>
                </a:pPr>
                <a:r>
                  <a:rPr lang="en-GB" sz="2400" b="0" dirty="0"/>
                  <a:t>The sample mean is: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 dirty="0"/>
                          <m:t> </m:t>
                        </m:r>
                        <m:r>
                          <m:rPr>
                            <m:nor/>
                          </m:rPr>
                          <a:rPr lang="en-GB" sz="2400" b="0" i="0" dirty="0" smtClean="0"/>
                          <m:t> 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GB" sz="2400" b="0" dirty="0"/>
                  <a:t> </a:t>
                </a:r>
              </a:p>
              <a:p>
                <a:pPr>
                  <a:spcBef>
                    <a:spcPts val="0"/>
                  </a:spcBef>
                </a:pPr>
                <a:endParaRPr lang="en-GB" sz="2400" b="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The value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GB" sz="2400" dirty="0"/>
                  <a:t> will differ from one random sample to the next</a:t>
                </a:r>
              </a:p>
              <a:p>
                <a:pPr>
                  <a:spcBef>
                    <a:spcPts val="0"/>
                  </a:spcBef>
                </a:pPr>
                <a:endParaRPr lang="en-GB" sz="240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is random (recall a variable derived from a random variable is also a random variable itself), </a:t>
                </a:r>
                <a:r>
                  <a:rPr lang="en-GB" sz="2400" b="0" dirty="0"/>
                  <a:t>it has a probability distribution, which is called the </a:t>
                </a:r>
                <a:r>
                  <a:rPr lang="en-GB" sz="2400" b="1" dirty="0"/>
                  <a:t>sampling distribution</a:t>
                </a:r>
                <a:r>
                  <a:rPr lang="en-GB" sz="2400" b="0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0" dirty="0"/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b="0" dirty="0"/>
                  <a:t>Example: we repeatedly draw a sample from this classroom to determine the average age of all students present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B7449-E46E-724A-8D0B-D34C4C0F73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240" y="1825625"/>
                <a:ext cx="8351520" cy="4351338"/>
              </a:xfrm>
              <a:blipFill>
                <a:blip r:embed="rId2"/>
                <a:stretch>
                  <a:fillRect l="-949" r="-1679" b="-74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621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Sampling Distribution </a:t>
            </a:r>
            <a:br>
              <a:rPr lang="en-GB" sz="3200" dirty="0">
                <a:latin typeface="Cambria" panose="02040503050406030204" pitchFamily="18" charset="0"/>
              </a:rPr>
            </a:br>
            <a:r>
              <a:rPr lang="en-GB" sz="3200" dirty="0">
                <a:latin typeface="Cambria" panose="02040503050406030204" pitchFamily="18" charset="0"/>
              </a:rPr>
              <a:t>of the Sample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48</a:t>
            </a:fld>
            <a:endParaRPr lang="en-GB"/>
          </a:p>
        </p:txBody>
      </p:sp>
      <p:pic>
        <p:nvPicPr>
          <p:cNvPr id="1026" name="Picture 2" descr="Psychology340: Probability and Sampling Distributions">
            <a:extLst>
              <a:ext uri="{FF2B5EF4-FFF2-40B4-BE49-F238E27FC236}">
                <a16:creationId xmlns:a16="http://schemas.microsoft.com/office/drawing/2014/main" id="{6D8B9C20-48ED-EC44-9410-DBA292D7B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51" y="1690689"/>
            <a:ext cx="3237669" cy="32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EEECA-8023-714B-BB24-E398023DCA37}"/>
              </a:ext>
            </a:extLst>
          </p:cNvPr>
          <p:cNvSpPr txBox="1"/>
          <p:nvPr/>
        </p:nvSpPr>
        <p:spPr>
          <a:xfrm>
            <a:off x="202019" y="4928358"/>
            <a:ext cx="8548576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sampling distribution gives an idea how much the values of the estimate (sample mean) might vary from sample to sample</a:t>
            </a:r>
          </a:p>
          <a:p>
            <a:pPr marL="8001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Example: How much does the average age vary across repeated samples that we draw from this classroom? </a:t>
            </a:r>
          </a:p>
        </p:txBody>
      </p:sp>
    </p:spTree>
    <p:extLst>
      <p:ext uri="{BB962C8B-B14F-4D97-AF65-F5344CB8AC3E}">
        <p14:creationId xmlns:p14="http://schemas.microsoft.com/office/powerpoint/2010/main" val="2991482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Sampling Distribution </a:t>
            </a:r>
            <a:br>
              <a:rPr lang="en-GB" sz="3200" dirty="0">
                <a:latin typeface="Cambria" panose="02040503050406030204" pitchFamily="18" charset="0"/>
              </a:rPr>
            </a:br>
            <a:r>
              <a:rPr lang="en-GB" sz="3200" dirty="0">
                <a:latin typeface="Cambria" panose="02040503050406030204" pitchFamily="18" charset="0"/>
              </a:rPr>
              <a:t>of the Sample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49</a:t>
            </a:fld>
            <a:endParaRPr lang="en-GB"/>
          </a:p>
        </p:txBody>
      </p:sp>
      <p:pic>
        <p:nvPicPr>
          <p:cNvPr id="1026" name="Picture 2" descr="Psychology340: Probability and Sampling Distributions">
            <a:extLst>
              <a:ext uri="{FF2B5EF4-FFF2-40B4-BE49-F238E27FC236}">
                <a16:creationId xmlns:a16="http://schemas.microsoft.com/office/drawing/2014/main" id="{6D8B9C20-48ED-EC44-9410-DBA292D7B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51" y="1690689"/>
            <a:ext cx="3237669" cy="32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EEECA-8023-714B-BB24-E398023DCA37}"/>
              </a:ext>
            </a:extLst>
          </p:cNvPr>
          <p:cNvSpPr txBox="1"/>
          <p:nvPr/>
        </p:nvSpPr>
        <p:spPr>
          <a:xfrm>
            <a:off x="202018" y="4928358"/>
            <a:ext cx="869814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The sampling distribution tells us something about the </a:t>
            </a:r>
            <a:r>
              <a:rPr lang="en-GB" sz="2400" u="sng" dirty="0"/>
              <a:t>uncertainty</a:t>
            </a:r>
            <a:r>
              <a:rPr lang="en-GB" sz="2400" dirty="0"/>
              <a:t> in the estimate obtained from the one sample we actually observe</a:t>
            </a:r>
          </a:p>
          <a:p>
            <a:pPr marL="800100" lvl="1" indent="-342900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How predictive is the average age in our 1st classroom sample </a:t>
            </a:r>
            <a:r>
              <a:rPr lang="en-GB" sz="2400" dirty="0" err="1"/>
              <a:t>w.r.t.</a:t>
            </a:r>
            <a:r>
              <a:rPr lang="en-GB" sz="2400" dirty="0"/>
              <a:t> the underlying average age in the total classroom? </a:t>
            </a:r>
          </a:p>
        </p:txBody>
      </p:sp>
    </p:spTree>
    <p:extLst>
      <p:ext uri="{BB962C8B-B14F-4D97-AF65-F5344CB8AC3E}">
        <p14:creationId xmlns:p14="http://schemas.microsoft.com/office/powerpoint/2010/main" val="373646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r>
              <a:rPr lang="en-GB" sz="2400" b="1" dirty="0"/>
              <a:t>Descriptive inference</a:t>
            </a:r>
            <a:r>
              <a:rPr lang="en-GB" sz="2400" dirty="0"/>
              <a:t>: Does the search popularity of “loss of smell” 			 increase as Covid cases are higher?</a:t>
            </a:r>
            <a:endParaRPr lang="en-GB" sz="15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Descriptive vs. Causal Inference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94B5A5-482E-5252-D7CE-B39B978380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80" y="1360142"/>
            <a:ext cx="6053639" cy="40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3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Sampling Distribution </a:t>
            </a:r>
            <a:br>
              <a:rPr lang="en-GB" sz="3200" dirty="0">
                <a:latin typeface="Cambria" panose="02040503050406030204" pitchFamily="18" charset="0"/>
              </a:rPr>
            </a:br>
            <a:r>
              <a:rPr lang="en-GB" sz="3200" dirty="0">
                <a:latin typeface="Cambria" panose="02040503050406030204" pitchFamily="18" charset="0"/>
              </a:rPr>
              <a:t>of the Sample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50</a:t>
            </a:fld>
            <a:endParaRPr lang="en-GB"/>
          </a:p>
        </p:txBody>
      </p:sp>
      <p:pic>
        <p:nvPicPr>
          <p:cNvPr id="1026" name="Picture 2" descr="Psychology340: Probability and Sampling Distributions">
            <a:extLst>
              <a:ext uri="{FF2B5EF4-FFF2-40B4-BE49-F238E27FC236}">
                <a16:creationId xmlns:a16="http://schemas.microsoft.com/office/drawing/2014/main" id="{6D8B9C20-48ED-EC44-9410-DBA292D7B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51" y="1690689"/>
            <a:ext cx="3237669" cy="32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3EEECA-8023-714B-BB24-E398023DCA37}"/>
                  </a:ext>
                </a:extLst>
              </p:cNvPr>
              <p:cNvSpPr txBox="1"/>
              <p:nvPr/>
            </p:nvSpPr>
            <p:spPr>
              <a:xfrm>
                <a:off x="202018" y="4928358"/>
                <a:ext cx="8698141" cy="1685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There exist sampling distributions for any </a:t>
                </a:r>
                <a:r>
                  <a:rPr lang="en-GB" sz="2400" b="1" dirty="0" err="1"/>
                  <a:t>estimand</a:t>
                </a:r>
                <a:r>
                  <a:rPr lang="en-GB" sz="2400" dirty="0"/>
                  <a:t> (i.e., the thing that we try to estimate based on our sample)</a:t>
                </a:r>
              </a:p>
              <a:p>
                <a:pPr marL="800100" lvl="1" indent="-342900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sz="2400" dirty="0"/>
                  <a:t>E.g., also for a regression coefficient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400" dirty="0"/>
                  <a:t> that captures the linear association between student age and exam results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3EEECA-8023-714B-BB24-E398023D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18" y="4928358"/>
                <a:ext cx="8698141" cy="1685077"/>
              </a:xfrm>
              <a:prstGeom prst="rect">
                <a:avLst/>
              </a:prstGeom>
              <a:blipFill>
                <a:blip r:embed="rId3"/>
                <a:stretch>
                  <a:fillRect l="-911" t="-2888" r="-1402" b="-7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724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32E9-83DF-4741-9ABC-FA6FEE385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690689"/>
            <a:ext cx="8341360" cy="4351338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12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A </a:t>
            </a:r>
            <a:r>
              <a:rPr lang="en-GB" sz="2400" b="1" dirty="0">
                <a:effectLst/>
              </a:rPr>
              <a:t>theory</a:t>
            </a:r>
            <a:r>
              <a:rPr lang="en-GB" sz="2400" dirty="0">
                <a:effectLst/>
              </a:rPr>
              <a:t> is a tentative conjecture about the causes of some phenomenon of interest; once a theory has been developed, we can restate it into one or more testable hypotheses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girls read more books than boys and thus have better reading skills</a:t>
            </a:r>
            <a:endParaRPr lang="en-GB" dirty="0">
              <a:effectLst/>
            </a:endParaRPr>
          </a:p>
          <a:p>
            <a:pPr>
              <a:spcBef>
                <a:spcPts val="0"/>
              </a:spcBef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/>
              <a:t>A </a:t>
            </a:r>
            <a:r>
              <a:rPr lang="en-GB" sz="2400" b="1" dirty="0"/>
              <a:t>hypothesis</a:t>
            </a:r>
            <a:r>
              <a:rPr lang="en-GB" sz="2400" dirty="0"/>
              <a:t> is a theory-based statement about a relationship that we expect to observe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girls achieve higher scores than boys on reading tests </a:t>
            </a:r>
          </a:p>
          <a:p>
            <a:pPr>
              <a:spcBef>
                <a:spcPts val="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Theories and hypotheses both pertain to the population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we expect girls to be better readers across </a:t>
            </a:r>
            <a:r>
              <a:rPr lang="en-GB" u="sng" dirty="0"/>
              <a:t>all students </a:t>
            </a:r>
          </a:p>
          <a:p>
            <a:pPr>
              <a:spcBef>
                <a:spcPts val="900"/>
              </a:spcBef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5005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52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32E9-83DF-4741-9ABC-FA6FEE385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690689"/>
            <a:ext cx="8656320" cy="4351338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r>
              <a:rPr lang="en-GB" sz="2400" dirty="0"/>
              <a:t>A </a:t>
            </a:r>
            <a:r>
              <a:rPr lang="en-GB" sz="2400" b="1" dirty="0"/>
              <a:t>hypothesis</a:t>
            </a:r>
            <a:r>
              <a:rPr lang="en-GB" sz="2400" dirty="0"/>
              <a:t> is a theory-based statement about a relationship that we expect to observe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girls achieve higher scores than boys on reading tests </a:t>
            </a:r>
          </a:p>
          <a:p>
            <a:pPr>
              <a:spcBef>
                <a:spcPts val="900"/>
              </a:spcBef>
            </a:pPr>
            <a:endParaRPr lang="en-GB" sz="2400" dirty="0"/>
          </a:p>
          <a:p>
            <a:pPr>
              <a:spcBef>
                <a:spcPts val="900"/>
              </a:spcBef>
            </a:pPr>
            <a:r>
              <a:rPr lang="en-GB" sz="2400" dirty="0"/>
              <a:t>For every hypothesis there is a corresponding </a:t>
            </a:r>
            <a:r>
              <a:rPr lang="en-GB" sz="2400" b="1" dirty="0"/>
              <a:t>null hypothesis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About what we would expect if our theory is incorrect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there is no association between Y and X in the population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In our example: girls are </a:t>
            </a:r>
            <a:r>
              <a:rPr lang="en-GB" u="sng" dirty="0"/>
              <a:t>not</a:t>
            </a:r>
            <a:r>
              <a:rPr lang="en-GB" dirty="0"/>
              <a:t> better readers than boys </a:t>
            </a:r>
          </a:p>
        </p:txBody>
      </p:sp>
    </p:spTree>
    <p:extLst>
      <p:ext uri="{BB962C8B-B14F-4D97-AF65-F5344CB8AC3E}">
        <p14:creationId xmlns:p14="http://schemas.microsoft.com/office/powerpoint/2010/main" val="2191356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3191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Logic of Hypothesis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32E9-83DF-4741-9ABC-FA6FEE385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690689"/>
            <a:ext cx="8331200" cy="4351338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1200" dirty="0"/>
          </a:p>
          <a:p>
            <a:pPr>
              <a:spcBef>
                <a:spcPts val="0"/>
              </a:spcBef>
            </a:pPr>
            <a:r>
              <a:rPr lang="en-GB" sz="2400" dirty="0"/>
              <a:t>We</a:t>
            </a:r>
            <a:r>
              <a:rPr lang="en-GB" sz="2400" dirty="0">
                <a:effectLst/>
              </a:rPr>
              <a:t> have a coin we suspect may be biased in favour of heads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How would we decide whether it is indeed biased?</a:t>
            </a:r>
          </a:p>
          <a:p>
            <a:pPr>
              <a:spcBef>
                <a:spcPts val="600"/>
              </a:spcBef>
            </a:pPr>
            <a:endParaRPr lang="en-GB" sz="2400" b="1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/>
              <a:t>We try tossing it 10 times (i.e., we draw a sample), and we find that it comes up heads 8 times</a:t>
            </a:r>
          </a:p>
          <a:p>
            <a:pPr>
              <a:spcBef>
                <a:spcPts val="60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We formulate our </a:t>
            </a:r>
            <a:r>
              <a:rPr lang="en-GB" sz="2400" u="sng" dirty="0"/>
              <a:t>null hypothesis</a:t>
            </a:r>
            <a:r>
              <a:rPr lang="en-GB" sz="2400" b="1" dirty="0"/>
              <a:t> </a:t>
            </a:r>
            <a:r>
              <a:rPr lang="en-GB" sz="2400" dirty="0"/>
              <a:t>that the coin is fair, and ask: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i="1" dirty="0"/>
              <a:t>	What is the </a:t>
            </a:r>
            <a:r>
              <a:rPr lang="en-GB" sz="2400" b="1" i="1" dirty="0"/>
              <a:t>probability</a:t>
            </a:r>
            <a:r>
              <a:rPr lang="en-GB" sz="2400" i="1" dirty="0"/>
              <a:t> that we would see 8 or more 	heads in ten tosses if this coin is indeed fair? 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i="1" dirty="0"/>
              <a:t>H</a:t>
            </a:r>
            <a:r>
              <a:rPr lang="en-GB" sz="2400" i="1" baseline="-25000" dirty="0"/>
              <a:t>0</a:t>
            </a:r>
            <a:r>
              <a:rPr lang="en-GB" sz="2400" dirty="0"/>
              <a:t> = coin is fair,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i="1" dirty="0"/>
              <a:t>H</a:t>
            </a:r>
            <a:r>
              <a:rPr lang="en-GB" sz="2400" i="1" baseline="-25000" dirty="0"/>
              <a:t>1</a:t>
            </a:r>
            <a:r>
              <a:rPr lang="en-GB" sz="2400" dirty="0"/>
              <a:t> = coin is biased in favour of heads</a:t>
            </a:r>
          </a:p>
        </p:txBody>
      </p:sp>
    </p:spTree>
    <p:extLst>
      <p:ext uri="{BB962C8B-B14F-4D97-AF65-F5344CB8AC3E}">
        <p14:creationId xmlns:p14="http://schemas.microsoft.com/office/powerpoint/2010/main" val="1000638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Logic of Hypothesis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B32E9-83DF-4741-9ABC-FA6FEE385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5104"/>
                <a:ext cx="810895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240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We essentially ask: What is </a:t>
                </a:r>
                <a:r>
                  <a:rPr lang="en-GB" sz="2400" b="1" dirty="0"/>
                  <a:t>P(8 or more heads|H</a:t>
                </a:r>
                <a:r>
                  <a:rPr lang="en-GB" sz="2400" b="1" baseline="-25000" dirty="0"/>
                  <a:t>0</a:t>
                </a:r>
                <a:r>
                  <a:rPr lang="en-GB" sz="2400" b="1" dirty="0"/>
                  <a:t>)</a:t>
                </a:r>
                <a:r>
                  <a:rPr lang="en-GB" sz="2400" dirty="0"/>
                  <a:t>? </a:t>
                </a:r>
              </a:p>
              <a:p>
                <a:pPr>
                  <a:spcBef>
                    <a:spcPts val="900"/>
                  </a:spcBef>
                </a:pPr>
                <a:endParaRPr lang="en-GB" sz="240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If this probability turns out very small, we will “reject the null”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I.e., we will conclude that the coin is not fair but biased</a:t>
                </a:r>
              </a:p>
              <a:p>
                <a:pPr marL="457200" lvl="1" indent="0">
                  <a:spcBef>
                    <a:spcPts val="900"/>
                  </a:spcBef>
                  <a:buSzPct val="60000"/>
                  <a:buNone/>
                </a:pPr>
                <a:r>
                  <a:rPr lang="en-GB" dirty="0"/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2400" dirty="0">
                    <a:effectLst/>
                  </a:rPr>
                  <a:t>Now, the probability of 8 heads in 10 tosses of a fair coin is: 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B(8; 10; 0.5)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</a:rPr>
                          <m:t>10!</m:t>
                        </m:r>
                      </m:num>
                      <m:den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</a:rPr>
                          <m:t>8!</m:t>
                        </m:r>
                      </m:den>
                    </m:f>
                    <m:r>
                      <a:rPr lang="en-GB" b="0" i="1" smtClean="0">
                        <a:effectLst/>
                        <a:latin typeface="Cambria Math" panose="02040503050406030204" pitchFamily="18" charset="0"/>
                      </a:rPr>
                      <m:t>)(</m:t>
                    </m:r>
                    <m:f>
                      <m:fPr>
                        <m:ctrlPr>
                          <a:rPr lang="en-GB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GB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b="0" i="1" smtClean="0">
                                <a:effectLst/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>
                    <a:effectLst/>
                  </a:rPr>
                  <a:t>) = 0.044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Likewise, we can calculate B(9; 10; 0.5) and B(10; 10; 0.5)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Added together, </a:t>
                </a:r>
                <a:r>
                  <a:rPr lang="en-GB" b="1" dirty="0"/>
                  <a:t>P(8 or more heads|H</a:t>
                </a:r>
                <a:r>
                  <a:rPr lang="en-GB" b="1" baseline="-25000" dirty="0"/>
                  <a:t>0</a:t>
                </a:r>
                <a:r>
                  <a:rPr lang="en-GB" b="1" dirty="0"/>
                  <a:t>) ≈ 0.055</a:t>
                </a:r>
                <a:r>
                  <a:rPr lang="en-GB" dirty="0">
                    <a:effectLst/>
                  </a:rPr>
                  <a:t> </a:t>
                </a:r>
              </a:p>
              <a:p>
                <a:pPr marL="0" indent="0">
                  <a:spcBef>
                    <a:spcPts val="900"/>
                  </a:spcBef>
                  <a:buNone/>
                </a:pPr>
                <a:endParaRPr lang="en-GB" sz="24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B32E9-83DF-4741-9ABC-FA6FEE385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5104"/>
                <a:ext cx="8108950" cy="4351338"/>
              </a:xfrm>
              <a:blipFill>
                <a:blip r:embed="rId2"/>
                <a:stretch>
                  <a:fillRect l="-977" r="-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723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7507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The Logic of Hypothesis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B32E9-83DF-4741-9ABC-FA6FEE385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070" y="1616373"/>
                <a:ext cx="877186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120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So, P(8 or more heads|H</a:t>
                </a:r>
                <a:r>
                  <a:rPr lang="en-GB" sz="2400" baseline="-25000" dirty="0"/>
                  <a:t>0</a:t>
                </a:r>
                <a:r>
                  <a:rPr lang="en-GB" sz="2400" dirty="0"/>
                  <a:t>) ≈ 0.055</a:t>
                </a:r>
                <a:r>
                  <a:rPr lang="en-GB" sz="2400" dirty="0">
                    <a:effectLst/>
                  </a:rPr>
                  <a:t> 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We call this value the </a:t>
                </a:r>
                <a:r>
                  <a:rPr lang="en-GB" b="1" dirty="0"/>
                  <a:t>p-value</a:t>
                </a:r>
                <a:r>
                  <a:rPr lang="en-GB" dirty="0"/>
                  <a:t>: the probability of observing something at least as extreme as we do observe, if </a:t>
                </a:r>
                <a:r>
                  <a:rPr lang="en-GB" sz="2400" i="1" dirty="0"/>
                  <a:t>H</a:t>
                </a:r>
                <a:r>
                  <a:rPr lang="en-GB" sz="2400" i="1" baseline="-25000" dirty="0"/>
                  <a:t>0</a:t>
                </a:r>
                <a:r>
                  <a:rPr lang="en-GB" dirty="0"/>
                  <a:t> were true</a:t>
                </a:r>
              </a:p>
              <a:p>
                <a:pPr>
                  <a:spcBef>
                    <a:spcPts val="0"/>
                  </a:spcBef>
                </a:pPr>
                <a:endParaRPr lang="en-GB" sz="2400" dirty="0">
                  <a:effectLst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2400" dirty="0">
                    <a:effectLst/>
                  </a:rPr>
                  <a:t>We </a:t>
                </a:r>
                <a:r>
                  <a:rPr lang="en-GB" sz="2400" b="1" dirty="0">
                    <a:effectLst/>
                  </a:rPr>
                  <a:t>reject the null </a:t>
                </a:r>
                <a:r>
                  <a:rPr lang="en-GB" sz="2400" dirty="0">
                    <a:effectLst/>
                  </a:rPr>
                  <a:t>when the p-value is </a:t>
                </a:r>
                <a:r>
                  <a:rPr lang="en-GB" sz="2400" dirty="0"/>
                  <a:t>small 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In that case, there is </a:t>
                </a:r>
                <a:r>
                  <a:rPr lang="en-GB" u="sng" dirty="0">
                    <a:effectLst/>
                  </a:rPr>
                  <a:t>a low probability</a:t>
                </a:r>
                <a:r>
                  <a:rPr lang="en-GB" b="1" dirty="0">
                    <a:effectLst/>
                  </a:rPr>
                  <a:t> </a:t>
                </a:r>
                <a:r>
                  <a:rPr lang="en-GB" dirty="0">
                    <a:effectLst/>
                  </a:rPr>
                  <a:t>that the claim made by the null is true in the population of interest</a:t>
                </a:r>
              </a:p>
              <a:p>
                <a:pPr>
                  <a:spcBef>
                    <a:spcPts val="0"/>
                  </a:spcBef>
                </a:pPr>
                <a:endParaRPr lang="en-GB" sz="240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/>
                  <a:t>How low should the p-value be? 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This depends on the chosen level of statistical significance (</a:t>
                </a:r>
                <a:r>
                  <a:rPr lang="en-GB" dirty="0">
                    <a:effectLst/>
                  </a:rPr>
                  <a:t>𝝰</a:t>
                </a:r>
                <a:r>
                  <a:rPr lang="en-GB" dirty="0"/>
                  <a:t>), which captures how tolerant we are of incorrectly rejecting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In the social sciences, 𝝰 typically equals 0.05, 0.01, or 0.001</a:t>
                </a:r>
                <a:endParaRPr lang="en-GB" dirty="0"/>
              </a:p>
              <a:p>
                <a:pPr lvl="1">
                  <a:spcBef>
                    <a:spcPts val="900"/>
                  </a:spcBef>
                </a:pPr>
                <a:endParaRPr lang="en-GB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B32E9-83DF-4741-9ABC-FA6FEE385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070" y="1616373"/>
                <a:ext cx="8771860" cy="4351338"/>
              </a:xfrm>
              <a:blipFill>
                <a:blip r:embed="rId2"/>
                <a:stretch>
                  <a:fillRect l="-974" r="-765" b="-10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531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5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56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7503F6-3309-81F6-135D-BC8DF42275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432220"/>
                <a:ext cx="8463516" cy="5425779"/>
              </a:xfrm>
            </p:spPr>
            <p:txBody>
              <a:bodyPr/>
              <a:lstStyle/>
              <a:p>
                <a:pPr>
                  <a:spcBef>
                    <a:spcPts val="900"/>
                  </a:spcBef>
                </a:pPr>
                <a:endParaRPr lang="en-US" sz="2400" dirty="0"/>
              </a:p>
              <a:p>
                <a:pPr>
                  <a:spcBef>
                    <a:spcPts val="900"/>
                  </a:spcBef>
                </a:pPr>
                <a:r>
                  <a:rPr lang="en-US" sz="2400" dirty="0"/>
                  <a:t>To calculate the </a:t>
                </a:r>
                <a:r>
                  <a:rPr lang="en-US" sz="2400" u="sng" dirty="0"/>
                  <a:t>p-value</a:t>
                </a:r>
                <a:r>
                  <a:rPr lang="en-US" sz="2400" dirty="0"/>
                  <a:t>, we rely on information about the sampling distribution of the parameter of interest (e.g.,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or the regression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>
                  <a:spcBef>
                    <a:spcPts val="900"/>
                  </a:spcBef>
                </a:pPr>
                <a:endParaRPr lang="en-US" sz="2400" dirty="0"/>
              </a:p>
              <a:p>
                <a:pPr>
                  <a:spcBef>
                    <a:spcPts val="900"/>
                  </a:spcBef>
                </a:pPr>
                <a:r>
                  <a:rPr lang="en-US" sz="2400" dirty="0"/>
                  <a:t>In particular, we apply the </a:t>
                </a:r>
                <a:r>
                  <a:rPr lang="en-US" sz="2400" b="1" dirty="0"/>
                  <a:t>central limit theorem</a:t>
                </a:r>
                <a:r>
                  <a:rPr lang="en-US" sz="2400" dirty="0"/>
                  <a:t>: </a:t>
                </a:r>
              </a:p>
              <a:p>
                <a:pPr>
                  <a:spcBef>
                    <a:spcPts val="0"/>
                  </a:spcBef>
                </a:pPr>
                <a:endParaRPr lang="en-US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 i="1" dirty="0"/>
                  <a:t>	If sufficiently large random samples are repeatedly drawn 	from a population, then the sampling distribution of the 	sample means will be approximately normally distributed</a:t>
                </a:r>
              </a:p>
              <a:p>
                <a:pPr>
                  <a:spcBef>
                    <a:spcPts val="0"/>
                  </a:spcBef>
                </a:pPr>
                <a:endParaRPr lang="en-US" sz="2400" i="1" dirty="0"/>
              </a:p>
              <a:p>
                <a:pPr>
                  <a:spcBef>
                    <a:spcPts val="0"/>
                  </a:spcBef>
                </a:pPr>
                <a:endParaRPr lang="en-US" sz="2400" i="1" dirty="0"/>
              </a:p>
              <a:p>
                <a:pPr>
                  <a:spcBef>
                    <a:spcPts val="900"/>
                  </a:spcBef>
                </a:pPr>
                <a:endParaRPr lang="en-US" sz="2400" dirty="0"/>
              </a:p>
              <a:p>
                <a:pPr>
                  <a:spcBef>
                    <a:spcPts val="900"/>
                  </a:spcBef>
                </a:pPr>
                <a:endParaRPr lang="en-US" sz="2400" dirty="0"/>
              </a:p>
              <a:p>
                <a:pPr>
                  <a:spcBef>
                    <a:spcPts val="900"/>
                  </a:spcBef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7503F6-3309-81F6-135D-BC8DF42275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432220"/>
                <a:ext cx="8463516" cy="5425779"/>
              </a:xfrm>
              <a:blipFill>
                <a:blip r:embed="rId3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D977DB-A5B7-845C-27E9-A43FE777EE76}"/>
              </a:ext>
            </a:extLst>
          </p:cNvPr>
          <p:cNvSpPr txBox="1"/>
          <p:nvPr/>
        </p:nvSpPr>
        <p:spPr>
          <a:xfrm>
            <a:off x="1450975" y="5610525"/>
            <a:ext cx="6242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sizes of N ≥ 30 are typically large enough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0208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5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57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03F6-3309-81F6-135D-BC8DF4227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32220"/>
            <a:ext cx="8463516" cy="542577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If sufficiently large random samples are repeatedly drawn from a population, then the sampling distribution of the sample means will be approximately normally distributed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/>
              <a:t>   An illustration:</a:t>
            </a:r>
          </a:p>
          <a:p>
            <a:pPr>
              <a:spcBef>
                <a:spcPts val="0"/>
              </a:spcBef>
            </a:pPr>
            <a:endParaRPr lang="en-US" sz="2400" i="1" dirty="0"/>
          </a:p>
          <a:p>
            <a:pPr>
              <a:spcBef>
                <a:spcPts val="0"/>
              </a:spcBef>
            </a:pPr>
            <a:endParaRPr lang="en-US" sz="2400" i="1" dirty="0"/>
          </a:p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A0E67E-003C-914F-1FF7-5919FF1F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1837" y="2515843"/>
            <a:ext cx="4937796" cy="384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6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85" y="3429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03F6-3309-81F6-135D-BC8DF4227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6" y="1668463"/>
            <a:ext cx="8662185" cy="5425779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r>
              <a:rPr lang="en-US" sz="2400" dirty="0"/>
              <a:t>Implication </a:t>
            </a:r>
            <a:r>
              <a:rPr lang="en-US" sz="2400" u="sng" dirty="0"/>
              <a:t>central limit theorem</a:t>
            </a:r>
            <a:r>
              <a:rPr lang="en-US" sz="2400" dirty="0"/>
              <a:t>: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If we take repeated samples from a population, the means from those samples will fall in a </a:t>
            </a:r>
            <a:r>
              <a:rPr lang="en-GB" b="1" dirty="0">
                <a:effectLst/>
              </a:rPr>
              <a:t>normal distribution </a:t>
            </a:r>
            <a:r>
              <a:rPr lang="en-GB" dirty="0">
                <a:effectLst/>
              </a:rPr>
              <a:t>around the population mean</a:t>
            </a:r>
            <a:endParaRPr lang="en-US" dirty="0"/>
          </a:p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r>
              <a:rPr lang="en-US" sz="2400" dirty="0"/>
              <a:t>This principle is used in hypothesis testing to calculate the </a:t>
            </a:r>
            <a:r>
              <a:rPr lang="en-US" sz="2400" u="sng" dirty="0"/>
              <a:t>p-value</a:t>
            </a:r>
            <a:r>
              <a:rPr lang="en-US" sz="2400" dirty="0"/>
              <a:t>: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Applying this principle, we can determine the probability of observing what we do observe in our sample if the null hypothesis about the underlying population was true</a:t>
            </a:r>
          </a:p>
          <a:p>
            <a:pPr>
              <a:spcBef>
                <a:spcPts val="900"/>
              </a:spcBef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78799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Type of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59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0D3F-508B-5D4A-9DC8-C5A6A9B4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05" y="1825624"/>
            <a:ext cx="8420395" cy="3246105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>
                <a:effectLst/>
              </a:rPr>
              <a:t>In hypothesis testing, we can make two types of errors: 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Type-I error (</a:t>
            </a:r>
            <a:r>
              <a:rPr lang="en-GB" sz="2400" b="1" dirty="0">
                <a:effectLst/>
              </a:rPr>
              <a:t>false positive</a:t>
            </a:r>
            <a:r>
              <a:rPr lang="en-GB" sz="2400" dirty="0">
                <a:effectLst/>
              </a:rPr>
              <a:t>): rejecting </a:t>
            </a:r>
            <a:r>
              <a:rPr lang="en-GB" sz="2400" i="1" dirty="0">
                <a:effectLst/>
              </a:rPr>
              <a:t>H</a:t>
            </a:r>
            <a:r>
              <a:rPr lang="en-GB" sz="2400" i="1" baseline="-25000" dirty="0">
                <a:effectLst/>
              </a:rPr>
              <a:t>0</a:t>
            </a:r>
            <a:r>
              <a:rPr lang="en-GB" sz="2400" dirty="0">
                <a:effectLst/>
              </a:rPr>
              <a:t> when it is true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Covid test says you </a:t>
            </a:r>
            <a:r>
              <a:rPr lang="en-GB" u="sng" dirty="0"/>
              <a:t>have</a:t>
            </a:r>
            <a:r>
              <a:rPr lang="en-GB" dirty="0"/>
              <a:t> got the virus even though you don’t </a:t>
            </a:r>
            <a:endParaRPr lang="en-GB" dirty="0">
              <a:effectLst/>
            </a:endParaRPr>
          </a:p>
          <a:p>
            <a:pPr>
              <a:spcBef>
                <a:spcPts val="900"/>
              </a:spcBef>
            </a:pPr>
            <a:r>
              <a:rPr lang="en-GB" sz="2400" dirty="0">
                <a:effectLst/>
              </a:rPr>
              <a:t>Type-II error (</a:t>
            </a:r>
            <a:r>
              <a:rPr lang="en-GB" sz="2400" b="1" dirty="0">
                <a:effectLst/>
              </a:rPr>
              <a:t>false negative</a:t>
            </a:r>
            <a:r>
              <a:rPr lang="en-GB" sz="2400" dirty="0">
                <a:effectLst/>
              </a:rPr>
              <a:t>): not rejecting </a:t>
            </a:r>
            <a:r>
              <a:rPr lang="en-GB" sz="2400" i="1" dirty="0">
                <a:effectLst/>
              </a:rPr>
              <a:t>H</a:t>
            </a:r>
            <a:r>
              <a:rPr lang="en-GB" sz="2400" i="1" baseline="-25000" dirty="0">
                <a:effectLst/>
              </a:rPr>
              <a:t>0</a:t>
            </a:r>
            <a:r>
              <a:rPr lang="en-GB" sz="2400" dirty="0">
                <a:effectLst/>
              </a:rPr>
              <a:t> when it is false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Covid test says you </a:t>
            </a:r>
            <a:r>
              <a:rPr lang="en-GB" u="sng" dirty="0"/>
              <a:t>don’t have</a:t>
            </a:r>
            <a:r>
              <a:rPr lang="en-GB" dirty="0"/>
              <a:t> the virus even though you do </a:t>
            </a:r>
            <a:endParaRPr lang="en-GB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r>
              <a:rPr lang="en-GB" sz="2400" dirty="0">
                <a:effectLst/>
              </a:rPr>
              <a:t>There is a trade-off between avoiding Type-I and Type-II errors</a:t>
            </a:r>
          </a:p>
          <a:p>
            <a:pPr>
              <a:spcBef>
                <a:spcPts val="900"/>
              </a:spcBef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6657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269993" indent="-269993">
              <a:spcBef>
                <a:spcPts val="900"/>
              </a:spcBef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r>
              <a:rPr lang="en-GB" sz="2400" b="1" dirty="0"/>
              <a:t>Causal inference</a:t>
            </a:r>
            <a:r>
              <a:rPr lang="en-GB" sz="2400" dirty="0"/>
              <a:t>: Why do people search more for “loss of smell” 			      in some American states than in others?</a:t>
            </a:r>
            <a:endParaRPr lang="en-GB" sz="15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Descriptive vs. Causal Inference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</a:t>
            </a:fld>
            <a:endParaRPr lang="en-GB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94B5A5-482E-5252-D7CE-B39B978380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80" y="1360142"/>
            <a:ext cx="6053639" cy="40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2764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Type of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60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0D3F-508B-5D4A-9DC8-C5A6A9B4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02" y="1630363"/>
            <a:ext cx="8420395" cy="3246105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GB" sz="2400" dirty="0">
                <a:effectLst/>
              </a:rPr>
              <a:t>In hypothesis testing, we can make two types of errors: 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Type-I error (</a:t>
            </a:r>
            <a:r>
              <a:rPr lang="en-GB" sz="2400" b="1" dirty="0">
                <a:effectLst/>
              </a:rPr>
              <a:t>false positive</a:t>
            </a:r>
            <a:r>
              <a:rPr lang="en-GB" sz="2400" dirty="0">
                <a:effectLst/>
              </a:rPr>
              <a:t>): rejecting </a:t>
            </a:r>
            <a:r>
              <a:rPr lang="en-GB" sz="2400" i="1" dirty="0">
                <a:effectLst/>
              </a:rPr>
              <a:t>H</a:t>
            </a:r>
            <a:r>
              <a:rPr lang="en-GB" sz="2400" i="1" baseline="-25000" dirty="0">
                <a:effectLst/>
              </a:rPr>
              <a:t>0</a:t>
            </a:r>
            <a:r>
              <a:rPr lang="en-GB" sz="2400" dirty="0">
                <a:effectLst/>
              </a:rPr>
              <a:t> when it is true</a:t>
            </a:r>
          </a:p>
          <a:p>
            <a:pPr>
              <a:spcBef>
                <a:spcPts val="900"/>
              </a:spcBef>
            </a:pPr>
            <a:r>
              <a:rPr lang="en-GB" sz="2400" dirty="0">
                <a:effectLst/>
              </a:rPr>
              <a:t>Type-II error (</a:t>
            </a:r>
            <a:r>
              <a:rPr lang="en-GB" sz="2400" b="1" dirty="0">
                <a:effectLst/>
              </a:rPr>
              <a:t>false negative</a:t>
            </a:r>
            <a:r>
              <a:rPr lang="en-GB" sz="2400" dirty="0">
                <a:effectLst/>
              </a:rPr>
              <a:t>): not rejecting </a:t>
            </a:r>
            <a:r>
              <a:rPr lang="en-GB" sz="2400" i="1" dirty="0">
                <a:effectLst/>
              </a:rPr>
              <a:t>H</a:t>
            </a:r>
            <a:r>
              <a:rPr lang="en-GB" sz="2400" i="1" baseline="-25000" dirty="0">
                <a:effectLst/>
              </a:rPr>
              <a:t>0</a:t>
            </a:r>
            <a:r>
              <a:rPr lang="en-GB" sz="2400" dirty="0">
                <a:effectLst/>
              </a:rPr>
              <a:t> when it is false</a:t>
            </a:r>
          </a:p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Hypothesis testing rules are constructed to make the probability of committing a Type-I error (false positive) fairly small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We define the signi</a:t>
            </a:r>
            <a:r>
              <a:rPr lang="en-GB" dirty="0"/>
              <a:t>fi</a:t>
            </a:r>
            <a:r>
              <a:rPr lang="en-GB" dirty="0">
                <a:effectLst/>
              </a:rPr>
              <a:t>cance level of a test (𝝰) as the probability of committing a Type-I error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E.g., 𝝰 = 0.05 implies that, with repeated sampling, we will incorrectly reject the null hypothesis 5% of the time</a:t>
            </a:r>
          </a:p>
          <a:p>
            <a:pPr lvl="2">
              <a:spcBef>
                <a:spcPts val="900"/>
              </a:spcBef>
              <a:buSzPct val="60000"/>
              <a:buFont typeface="Courier New" panose="02070309020205020404" pitchFamily="49" charset="0"/>
              <a:buChar char="o"/>
            </a:pPr>
            <a:r>
              <a:rPr lang="en-GB" sz="2400" dirty="0"/>
              <a:t>In the Covid test example: in 5% of cases, the test tells us that someone has Covid even though they don’t </a:t>
            </a:r>
            <a:endParaRPr lang="en-GB" sz="2400" dirty="0">
              <a:effectLst/>
            </a:endParaRPr>
          </a:p>
          <a:p>
            <a:pPr algn="just"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87363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21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Test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0D3F-508B-5D4A-9DC8-C5A6A9B4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05" y="1825624"/>
            <a:ext cx="8331495" cy="3246105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A </a:t>
            </a:r>
            <a:r>
              <a:rPr lang="en-GB" sz="2400" b="1" dirty="0">
                <a:effectLst/>
              </a:rPr>
              <a:t>test statistic </a:t>
            </a:r>
            <a:r>
              <a:rPr lang="en-GB" sz="2400" dirty="0">
                <a:effectLst/>
              </a:rPr>
              <a:t>is a single number that quanti</a:t>
            </a:r>
            <a:r>
              <a:rPr lang="en-GB" sz="2400" dirty="0"/>
              <a:t>fi</a:t>
            </a:r>
            <a:r>
              <a:rPr lang="en-GB" sz="2400" dirty="0">
                <a:effectLst/>
              </a:rPr>
              <a:t>es the difference between the </a:t>
            </a:r>
            <a:r>
              <a:rPr lang="en-GB" sz="2400" u="sng" dirty="0">
                <a:effectLst/>
              </a:rPr>
              <a:t>observed data</a:t>
            </a:r>
            <a:r>
              <a:rPr lang="en-GB" sz="2400" dirty="0">
                <a:effectLst/>
              </a:rPr>
              <a:t> in our sample, and the </a:t>
            </a:r>
            <a:r>
              <a:rPr lang="en-GB" sz="2400" u="sng" dirty="0">
                <a:effectLst/>
              </a:rPr>
              <a:t>expected data</a:t>
            </a:r>
            <a:r>
              <a:rPr lang="en-GB" sz="2400" dirty="0">
                <a:effectLst/>
              </a:rPr>
              <a:t> under the null hypothesis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E.g., it compares a sample mean to the hypothesised population mean, or a sample regression coefficient to     the assumed population regression coefficient</a:t>
            </a:r>
            <a:endParaRPr lang="en-GB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Examples of test statistics: </a:t>
            </a:r>
            <a:r>
              <a:rPr lang="el-GR" sz="2400" dirty="0">
                <a:effectLst/>
              </a:rPr>
              <a:t>χ</a:t>
            </a:r>
            <a:r>
              <a:rPr lang="en-US" sz="2400" baseline="30000" dirty="0">
                <a:effectLst/>
              </a:rPr>
              <a:t>2</a:t>
            </a:r>
            <a:r>
              <a:rPr lang="en-GB" sz="2400" dirty="0">
                <a:effectLst/>
              </a:rPr>
              <a:t>, F, T, Z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The test statistic that should be used in a given test depends on the type of analysis</a:t>
            </a:r>
          </a:p>
          <a:p>
            <a:pPr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83838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17" y="3683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10D3F-508B-5D4A-9DC8-C5A6A9B49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747" y="1546649"/>
                <a:ext cx="8334506" cy="2478457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900"/>
                  </a:spcBef>
                  <a:buNone/>
                </a:pPr>
                <a:endParaRPr lang="en-GB" sz="2400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400" dirty="0">
                    <a:effectLst/>
                  </a:rPr>
                  <a:t>For tests about means and OLS coefficients, we use </a:t>
                </a:r>
                <a:r>
                  <a:rPr lang="en-GB" sz="2400" b="1" dirty="0">
                    <a:effectLst/>
                  </a:rPr>
                  <a:t>T-tests</a:t>
                </a:r>
                <a:r>
                  <a:rPr lang="en-GB" sz="2400" dirty="0">
                    <a:effectLst/>
                  </a:rPr>
                  <a:t>: 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sz="2400" dirty="0">
                    <a:effectLst/>
                  </a:rPr>
                  <a:t>Because we must estimate the standard deviation by using the </a:t>
                </a:r>
                <a:r>
                  <a:rPr lang="en-GB" sz="2400" u="sng" dirty="0">
                    <a:effectLst/>
                  </a:rPr>
                  <a:t>standard error</a:t>
                </a:r>
                <a:r>
                  <a:rPr lang="en-GB" sz="2400" dirty="0">
                    <a:effectLst/>
                  </a:rPr>
                  <a:t>, we must use the t-distribution rather than the standard normal (Z) distribution</a:t>
                </a:r>
              </a:p>
              <a:p>
                <a:pPr>
                  <a:spcBef>
                    <a:spcPts val="900"/>
                  </a:spcBef>
                </a:pPr>
                <a:r>
                  <a:rPr lang="en-GB" sz="2400" dirty="0">
                    <a:effectLst/>
                  </a:rPr>
                  <a:t>T-distribution controls for the fact that the estimate of the standard deviation is going to be a bit off for smaller samples</a:t>
                </a:r>
              </a:p>
              <a:p>
                <a:pPr>
                  <a:spcBef>
                    <a:spcPts val="900"/>
                  </a:spcBef>
                </a:pPr>
                <a:r>
                  <a:rPr lang="en-GB" sz="2400" dirty="0">
                    <a:effectLst/>
                  </a:rPr>
                  <a:t>T-statistic is similar to Z-statistic, except it uses the standard error of the parameter of interest as denominator:</a:t>
                </a:r>
              </a:p>
              <a:p>
                <a:pPr>
                  <a:spcBef>
                    <a:spcPts val="900"/>
                  </a:spcBef>
                </a:pPr>
                <a:endParaRPr lang="en-GB" sz="2400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1" i="1" smtClean="0">
                          <a:effectLst/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GB" sz="2200" b="1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𝑺𝒂𝒎𝒑𝒍𝒆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𝑷𝒐𝒑𝒖𝒍𝒂𝒕𝒊𝒐𝒏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𝒎𝒆𝒂𝒏</m:t>
                          </m:r>
                        </m:num>
                        <m:den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𝑺𝒂𝒎𝒑𝒍𝒆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𝒔𝒕𝒂𝒏𝒅𝒂𝒓𝒅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200" b="1" i="1" smtClean="0">
                              <a:effectLst/>
                              <a:latin typeface="Cambria Math" panose="02040503050406030204" pitchFamily="18" charset="0"/>
                            </a:rPr>
                            <m:t>𝒆𝒓𝒓𝒐𝒓</m:t>
                          </m:r>
                        </m:den>
                      </m:f>
                    </m:oMath>
                  </m:oMathPara>
                </a14:m>
                <a:endParaRPr lang="en-GB" sz="2200" b="1" dirty="0">
                  <a:effectLst/>
                </a:endParaRPr>
              </a:p>
              <a:p>
                <a:pPr algn="just">
                  <a:spcBef>
                    <a:spcPts val="900"/>
                  </a:spcBef>
                </a:pPr>
                <a:endParaRPr lang="en-GB" sz="2400" dirty="0">
                  <a:effectLst/>
                </a:endParaRPr>
              </a:p>
              <a:p>
                <a:pPr>
                  <a:spcBef>
                    <a:spcPts val="900"/>
                  </a:spcBef>
                </a:pPr>
                <a:endParaRPr lang="en-GB" sz="2400" dirty="0">
                  <a:effectLst/>
                </a:endParaRPr>
              </a:p>
              <a:p>
                <a:pPr marL="0" indent="0">
                  <a:spcBef>
                    <a:spcPts val="900"/>
                  </a:spcBef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10D3F-508B-5D4A-9DC8-C5A6A9B49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747" y="1546649"/>
                <a:ext cx="8334506" cy="2478457"/>
              </a:xfrm>
              <a:blipFill>
                <a:blip r:embed="rId2"/>
                <a:stretch>
                  <a:fillRect l="-1096" b="-83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726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17" y="184573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T-test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10D3F-508B-5D4A-9DC8-C5A6A9B4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47" y="1334802"/>
            <a:ext cx="8334506" cy="247845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effectLst/>
              </a:rPr>
              <a:t>For tests about means and OLS coefficients, we use </a:t>
            </a:r>
            <a:r>
              <a:rPr lang="en-GB" sz="2400" b="1" dirty="0">
                <a:effectLst/>
              </a:rPr>
              <a:t>T-tests</a:t>
            </a:r>
            <a:r>
              <a:rPr lang="en-GB" sz="2400" dirty="0">
                <a:effectLst/>
              </a:rPr>
              <a:t>: </a:t>
            </a:r>
          </a:p>
          <a:p>
            <a:r>
              <a:rPr lang="en-GB" sz="2400" dirty="0">
                <a:effectLst/>
              </a:rPr>
              <a:t>T-distribution looks like a standard normal distribution but it has fatter tails (and degrees of freedom attached to it)</a:t>
            </a:r>
          </a:p>
          <a:p>
            <a:r>
              <a:rPr lang="en-GB" sz="2400" dirty="0">
                <a:effectLst/>
              </a:rPr>
              <a:t>T-distribution will be flatter in smaller samples, but it approximates the Z-distribution as sample size increases</a:t>
            </a:r>
          </a:p>
          <a:p>
            <a:pPr algn="just"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</p:txBody>
      </p:sp>
      <p:pic>
        <p:nvPicPr>
          <p:cNvPr id="5" name="Picture 8" descr="The t-Distribution | Introduction to Statistics | JMP">
            <a:extLst>
              <a:ext uri="{FF2B5EF4-FFF2-40B4-BE49-F238E27FC236}">
                <a16:creationId xmlns:a16="http://schemas.microsoft.com/office/drawing/2014/main" id="{3AFD764D-81C1-197C-612E-567084AF2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02" y="3367168"/>
            <a:ext cx="3768130" cy="330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243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38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64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65A46-A00E-2844-8226-23EE7550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8" y="3564751"/>
            <a:ext cx="7886700" cy="2682421"/>
          </a:xfrm>
        </p:spPr>
        <p:txBody>
          <a:bodyPr>
            <a:normAutofit lnSpcReduction="10000"/>
          </a:bodyPr>
          <a:lstStyle/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algn="just"/>
            <a:endParaRPr lang="en-GB" sz="2000" b="1" dirty="0"/>
          </a:p>
          <a:p>
            <a:pPr marL="0" indent="0" algn="just">
              <a:buNone/>
            </a:pPr>
            <a:endParaRPr lang="en-GB" sz="2400" u="sng" dirty="0"/>
          </a:p>
          <a:p>
            <a:pPr marL="0" indent="0" algn="just">
              <a:buNone/>
            </a:pPr>
            <a:r>
              <a:rPr lang="en-GB" sz="2400" u="sng" dirty="0"/>
              <a:t>Testable statement: </a:t>
            </a:r>
          </a:p>
          <a:p>
            <a:pPr marL="0" indent="0">
              <a:buNone/>
            </a:pPr>
            <a:r>
              <a:rPr lang="en-GB" sz="2400" dirty="0"/>
              <a:t>People who live in higher-income countries and lower-income countries </a:t>
            </a:r>
            <a:r>
              <a:rPr lang="en-GB" sz="2400" b="1" dirty="0"/>
              <a:t>do not have equal access </a:t>
            </a:r>
            <a:r>
              <a:rPr lang="en-GB" sz="2400" dirty="0"/>
              <a:t>to </a:t>
            </a:r>
            <a:r>
              <a:rPr lang="en-GB" sz="2400" i="1" dirty="0"/>
              <a:t>safe drinking water</a:t>
            </a:r>
            <a:r>
              <a:rPr lang="en-GB" sz="2400" dirty="0"/>
              <a:t> </a:t>
            </a:r>
            <a:r>
              <a:rPr lang="en-GB" sz="2400" b="1" dirty="0"/>
              <a:t> </a:t>
            </a:r>
            <a:r>
              <a:rPr lang="en-GB" sz="2400" dirty="0"/>
              <a:t> </a:t>
            </a:r>
          </a:p>
          <a:p>
            <a:pPr algn="just"/>
            <a:endParaRPr lang="en-GB" sz="1600" b="1" i="1" baseline="-25000" dirty="0"/>
          </a:p>
          <a:p>
            <a:pPr algn="just"/>
            <a:endParaRPr lang="en-GB" sz="1600" dirty="0">
              <a:effectLst/>
              <a:latin typeface="Helvetica" pitchFamily="2" charset="0"/>
            </a:endParaRPr>
          </a:p>
          <a:p>
            <a:pPr algn="just"/>
            <a:endParaRPr lang="en-GB" sz="2400" b="1" i="1" baseline="-25000" dirty="0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65E5C941-C009-9148-9F98-86DA93168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20" y="1325563"/>
            <a:ext cx="5227295" cy="36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72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0665A46-A00E-2844-8226-23EE75504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231901"/>
                <a:ext cx="8216918" cy="501527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2400" b="1" dirty="0"/>
              </a:p>
              <a:p>
                <a:pPr marL="0" indent="0">
                  <a:spcBef>
                    <a:spcPts val="900"/>
                  </a:spcBef>
                  <a:buNone/>
                </a:pPr>
                <a:r>
                  <a:rPr lang="en-GB" sz="2400" u="sng" dirty="0"/>
                  <a:t>Testable statement: </a:t>
                </a:r>
              </a:p>
              <a:p>
                <a:pPr marL="0" indent="0">
                  <a:spcBef>
                    <a:spcPts val="900"/>
                  </a:spcBef>
                  <a:buNone/>
                </a:pPr>
                <a:r>
                  <a:rPr lang="en-GB" sz="2400" dirty="0"/>
                  <a:t>People who live in higher-income countries and lower-income countries </a:t>
                </a:r>
                <a:r>
                  <a:rPr lang="en-GB" sz="2400" b="1" dirty="0"/>
                  <a:t>do not have equal access </a:t>
                </a:r>
                <a:r>
                  <a:rPr lang="en-GB" sz="2400" dirty="0"/>
                  <a:t>to </a:t>
                </a:r>
                <a:r>
                  <a:rPr lang="en-GB" sz="2400" i="1" dirty="0"/>
                  <a:t>safe drinking water</a:t>
                </a:r>
                <a:r>
                  <a:rPr lang="en-GB" sz="2400" dirty="0"/>
                  <a:t> </a:t>
                </a:r>
                <a:r>
                  <a:rPr lang="en-GB" sz="2400" b="1" dirty="0"/>
                  <a:t> </a:t>
                </a:r>
                <a:r>
                  <a:rPr lang="en-GB" sz="2400" dirty="0"/>
                  <a:t> </a:t>
                </a:r>
              </a:p>
              <a:p>
                <a:pPr>
                  <a:spcBef>
                    <a:spcPts val="900"/>
                  </a:spcBef>
                </a:pPr>
                <a:endParaRPr lang="en-GB" sz="24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400" dirty="0"/>
                  <a:t>This statement concerns a difference of population means </a:t>
                </a:r>
              </a:p>
              <a:p>
                <a:pPr>
                  <a:spcBef>
                    <a:spcPts val="900"/>
                  </a:spcBef>
                </a:pPr>
                <a:r>
                  <a:rPr lang="en-GB" sz="2400" dirty="0"/>
                  <a:t>If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GB" sz="24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dirty="0"/>
                  <a:t> = population mean higher-income countries,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GB" sz="24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GB" sz="2400" dirty="0"/>
                  <a:t> = population mean lower-income countries, and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GB" sz="24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GB" sz="24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GB" sz="2400" dirty="0"/>
                  <a:t>:</a:t>
                </a:r>
                <a:r>
                  <a:rPr lang="en-GB" sz="2400" b="1" dirty="0"/>
                  <a:t>  </a:t>
                </a:r>
                <a:endParaRPr lang="en-GB" sz="2400" dirty="0"/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a typeface="Cambria Math" panose="02040503050406030204" pitchFamily="18" charset="0"/>
                  </a:rPr>
                  <a:t>Then the </a:t>
                </a:r>
                <a:r>
                  <a:rPr lang="en-GB" dirty="0"/>
                  <a:t>null hypothesis reads </a:t>
                </a:r>
                <a:r>
                  <a:rPr lang="en-GB" b="1" i="1" dirty="0"/>
                  <a:t>H</a:t>
                </a:r>
                <a:r>
                  <a:rPr lang="en-GB" b="1" i="1" baseline="-25000" dirty="0"/>
                  <a:t>0 </a:t>
                </a:r>
                <a:r>
                  <a:rPr lang="en-GB" b="1" dirty="0"/>
                  <a:t>: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GB" b="1" i="1" baseline="-25000" dirty="0"/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Although the </a:t>
                </a:r>
                <a:r>
                  <a:rPr lang="en-GB" u="sng" dirty="0">
                    <a:effectLst/>
                  </a:rPr>
                  <a:t>two-sided</a:t>
                </a:r>
                <a:r>
                  <a:rPr lang="en-GB" dirty="0">
                    <a:effectLst/>
                  </a:rPr>
                  <a:t> alternative hypothesis </a:t>
                </a:r>
                <a:r>
                  <a:rPr lang="en-GB" b="1" i="1" dirty="0"/>
                  <a:t>H</a:t>
                </a:r>
                <a:r>
                  <a:rPr lang="en-GB" b="1" i="1" baseline="-25000" dirty="0"/>
                  <a:t>a </a:t>
                </a:r>
                <a:r>
                  <a:rPr lang="en-GB" b="1" dirty="0"/>
                  <a:t>: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∆≠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>
                    <a:effectLst/>
                  </a:rPr>
                  <a:t>is considered here, you can also test </a:t>
                </a:r>
                <a:r>
                  <a:rPr lang="en-GB" u="sng" dirty="0">
                    <a:effectLst/>
                  </a:rPr>
                  <a:t>one-sided</a:t>
                </a:r>
                <a:r>
                  <a:rPr lang="en-GB" dirty="0">
                    <a:effectLst/>
                  </a:rPr>
                  <a:t> alternative hypotheses, i.e., </a:t>
                </a:r>
                <a:r>
                  <a:rPr lang="en-GB" b="1" i="1" dirty="0"/>
                  <a:t>H</a:t>
                </a:r>
                <a:r>
                  <a:rPr lang="en-GB" b="1" i="1" baseline="-25000" dirty="0"/>
                  <a:t>a </a:t>
                </a:r>
                <a:r>
                  <a:rPr lang="en-GB" b="1" dirty="0"/>
                  <a:t>: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effectLst/>
                  </a:rPr>
                  <a:t>or </a:t>
                </a:r>
                <a:r>
                  <a:rPr lang="en-GB" b="1" i="1" dirty="0"/>
                  <a:t>H</a:t>
                </a:r>
                <a:r>
                  <a:rPr lang="en-GB" b="1" i="1" baseline="-25000" dirty="0"/>
                  <a:t>a </a:t>
                </a:r>
                <a:r>
                  <a:rPr lang="en-GB" b="1" dirty="0"/>
                  <a:t>: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&gt;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dirty="0">
                  <a:effectLst/>
                </a:endParaRPr>
              </a:p>
              <a:p>
                <a:pPr>
                  <a:spcBef>
                    <a:spcPts val="900"/>
                  </a:spcBef>
                </a:pPr>
                <a:endParaRPr lang="en-GB" sz="2400" b="1" i="1" baseline="-25000" dirty="0"/>
              </a:p>
              <a:p>
                <a:pPr>
                  <a:spcBef>
                    <a:spcPts val="900"/>
                  </a:spcBef>
                </a:pPr>
                <a:endParaRPr lang="en-GB" sz="2400" dirty="0">
                  <a:effectLst/>
                  <a:latin typeface="Helvetica" pitchFamily="2" charset="0"/>
                </a:endParaRPr>
              </a:p>
              <a:p>
                <a:pPr>
                  <a:spcBef>
                    <a:spcPts val="900"/>
                  </a:spcBef>
                </a:pPr>
                <a:endParaRPr lang="en-GB" sz="2400" b="1" i="1" baseline="-25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0665A46-A00E-2844-8226-23EE75504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231901"/>
                <a:ext cx="8216918" cy="5015272"/>
              </a:xfrm>
              <a:blipFill>
                <a:blip r:embed="rId2"/>
                <a:stretch>
                  <a:fillRect l="-1187" r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996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66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65A46-A00E-2844-8226-23EE7550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1901"/>
            <a:ext cx="8216918" cy="6509184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Before going ahead with our test, we first need to group countries into higher-income and lower-income ones</a:t>
            </a:r>
          </a:p>
          <a:p>
            <a:pPr lvl="1">
              <a:spcBef>
                <a:spcPts val="1800"/>
              </a:spcBef>
            </a:pPr>
            <a:r>
              <a:rPr lang="en-GB" dirty="0"/>
              <a:t>We can create a variable for this, which equals 0 for lower-income countries and 1 for higher-income countries</a:t>
            </a:r>
          </a:p>
          <a:p>
            <a:pPr lvl="1">
              <a:spcBef>
                <a:spcPts val="900"/>
              </a:spcBef>
            </a:pPr>
            <a:r>
              <a:rPr lang="en-GB" dirty="0"/>
              <a:t>We use the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GB" dirty="0"/>
              <a:t> and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GB" dirty="0"/>
              <a:t> commands for this: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generate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0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replace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1 if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gdpcap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&gt; 12695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replace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. if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gdpcap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== .</a:t>
            </a:r>
          </a:p>
          <a:p>
            <a:pPr lvl="1">
              <a:spcBef>
                <a:spcPts val="900"/>
              </a:spcBef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GB" dirty="0"/>
              <a:t> creates completely new variables,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GB" dirty="0"/>
              <a:t> changes the values of existing variables </a:t>
            </a:r>
          </a:p>
          <a:p>
            <a:pPr lvl="1">
              <a:spcBef>
                <a:spcPts val="900"/>
              </a:spcBef>
            </a:pPr>
            <a:endParaRPr lang="en-GB" sz="2000" dirty="0"/>
          </a:p>
          <a:p>
            <a:pPr lvl="1">
              <a:spcBef>
                <a:spcPts val="900"/>
              </a:spcBef>
            </a:pPr>
            <a:endParaRPr lang="en-GB" sz="2000" dirty="0"/>
          </a:p>
          <a:p>
            <a:pPr>
              <a:spcBef>
                <a:spcPts val="900"/>
              </a:spcBef>
            </a:pPr>
            <a:endParaRPr lang="en-GB" sz="24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519337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67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65A46-A00E-2844-8226-23EE7550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1901"/>
            <a:ext cx="8216918" cy="5770148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Before going ahead with our test, we first need to group countries into higher-income and lower-income ones</a:t>
            </a:r>
          </a:p>
          <a:p>
            <a:pPr lvl="1">
              <a:spcBef>
                <a:spcPts val="1800"/>
              </a:spcBef>
            </a:pPr>
            <a:r>
              <a:rPr lang="en-GB" dirty="0"/>
              <a:t>We can create a variable for this, which equals 0 for lower-income countries and 1 for higher-income countries</a:t>
            </a:r>
          </a:p>
          <a:p>
            <a:pPr lvl="1">
              <a:spcBef>
                <a:spcPts val="900"/>
              </a:spcBef>
            </a:pPr>
            <a:r>
              <a:rPr lang="en-GB" dirty="0"/>
              <a:t>It is always important to check your data manipulations; here we can use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tabulate</a:t>
            </a:r>
            <a:r>
              <a:rPr lang="en-GB" dirty="0"/>
              <a:t> and/or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en-GB" dirty="0"/>
              <a:t> for this:</a:t>
            </a:r>
          </a:p>
          <a:p>
            <a:pPr marL="914400" lvl="2" indent="0">
              <a:spcBef>
                <a:spcPts val="90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tabulate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gdpcap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spcBef>
                <a:spcPts val="90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summarize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gdpcap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== 0 </a:t>
            </a:r>
          </a:p>
          <a:p>
            <a:pPr marL="914400" lvl="2" indent="0">
              <a:spcBef>
                <a:spcPts val="90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summarize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gdpcap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== 1</a:t>
            </a:r>
          </a:p>
          <a:p>
            <a:pPr lvl="1">
              <a:spcBef>
                <a:spcPts val="900"/>
              </a:spcBef>
            </a:pPr>
            <a:endParaRPr lang="en-GB" sz="2000" dirty="0"/>
          </a:p>
          <a:p>
            <a:pPr lvl="1">
              <a:spcBef>
                <a:spcPts val="900"/>
              </a:spcBef>
            </a:pPr>
            <a:endParaRPr lang="en-GB" sz="2000" dirty="0"/>
          </a:p>
          <a:p>
            <a:pPr>
              <a:spcBef>
                <a:spcPts val="900"/>
              </a:spcBef>
            </a:pPr>
            <a:endParaRPr lang="en-GB" sz="24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118416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68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65A46-A00E-2844-8226-23EE7550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31900"/>
            <a:ext cx="8597900" cy="5854699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endParaRPr lang="en-GB" sz="2400" b="1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Before going ahead with our test, we first need to group countries into higher-income and lower-income ones</a:t>
            </a:r>
          </a:p>
          <a:p>
            <a:pPr lvl="1">
              <a:spcBef>
                <a:spcPts val="1800"/>
              </a:spcBef>
            </a:pPr>
            <a:r>
              <a:rPr lang="en-GB" dirty="0"/>
              <a:t>We can create a variable for this, which equals 0 for lower-income countries and 1 for higher-income countries</a:t>
            </a:r>
          </a:p>
          <a:p>
            <a:pPr lvl="1">
              <a:spcBef>
                <a:spcPts val="900"/>
              </a:spcBef>
            </a:pPr>
            <a:r>
              <a:rPr lang="en-GB" dirty="0"/>
              <a:t>It is also smart to attach informative labels to new variables:</a:t>
            </a:r>
          </a:p>
          <a:p>
            <a:pPr marL="0" lvl="1" indent="0">
              <a:spcBef>
                <a:spcPts val="900"/>
              </a:spcBef>
              <a:buNone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label variable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///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"Whether country is higher-income"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label define HIGH_INCOME ///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0 "Lower-income country" ///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	1 "Higher-income country"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	label values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HIGH_INCOME</a:t>
            </a:r>
          </a:p>
          <a:p>
            <a:pPr lvl="1">
              <a:spcBef>
                <a:spcPts val="900"/>
              </a:spcBef>
            </a:pPr>
            <a:endParaRPr lang="en-GB" sz="2000" dirty="0"/>
          </a:p>
          <a:p>
            <a:pPr lvl="1">
              <a:spcBef>
                <a:spcPts val="900"/>
              </a:spcBef>
            </a:pPr>
            <a:endParaRPr lang="en-GB" sz="2000" dirty="0"/>
          </a:p>
          <a:p>
            <a:pPr>
              <a:spcBef>
                <a:spcPts val="900"/>
              </a:spcBef>
            </a:pPr>
            <a:endParaRPr lang="en-GB" sz="24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518606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DDE3-D24F-2B46-9DEA-1FE70307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468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AEC95-FA5A-D14C-824F-B271B5E8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69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65A46-A00E-2844-8226-23EE7550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18" y="1231900"/>
            <a:ext cx="8191482" cy="5854699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900"/>
              </a:spcBef>
              <a:buNone/>
            </a:pPr>
            <a:endParaRPr lang="en-GB" b="1" dirty="0"/>
          </a:p>
          <a:p>
            <a:pPr marL="0" lvl="1" indent="0" algn="ctr">
              <a:spcBef>
                <a:spcPts val="900"/>
              </a:spcBef>
              <a:buNone/>
            </a:pPr>
            <a:r>
              <a:rPr lang="en-GB" i="1" dirty="0"/>
              <a:t>Remember to check the Stata help files for more information on the set-up, syntax, and working of these commands, e.g.: 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sz="2000" i="1" dirty="0"/>
          </a:p>
          <a:p>
            <a:pPr marL="0" lvl="1" indent="0" algn="ctr">
              <a:spcBef>
                <a:spcPts val="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help generate</a:t>
            </a:r>
          </a:p>
          <a:p>
            <a:pPr marL="0" lvl="1" indent="0" algn="ctr">
              <a:spcBef>
                <a:spcPts val="90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help tabulate</a:t>
            </a:r>
          </a:p>
          <a:p>
            <a:pPr marL="0" lvl="1" indent="0" algn="ctr">
              <a:spcBef>
                <a:spcPts val="900"/>
              </a:spcBef>
              <a:buNone/>
            </a:pP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help label  </a:t>
            </a:r>
          </a:p>
          <a:p>
            <a:pPr marL="0" lvl="1">
              <a:spcBef>
                <a:spcPts val="900"/>
              </a:spcBef>
            </a:pPr>
            <a:endParaRPr lang="en-GB" sz="2000" dirty="0"/>
          </a:p>
          <a:p>
            <a:pPr marL="0">
              <a:spcBef>
                <a:spcPts val="900"/>
              </a:spcBef>
            </a:pPr>
            <a:endParaRPr lang="en-GB" sz="2400" b="1" i="1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BBC0F-B0A9-B929-1C6B-3AEE0373A158}"/>
              </a:ext>
            </a:extLst>
          </p:cNvPr>
          <p:cNvSpPr txBox="1"/>
          <p:nvPr/>
        </p:nvSpPr>
        <p:spPr>
          <a:xfrm>
            <a:off x="889000" y="4417359"/>
            <a:ext cx="778508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Bonus item</a:t>
            </a:r>
            <a:r>
              <a:rPr lang="en-US" sz="2400" dirty="0"/>
              <a:t>: </a:t>
            </a:r>
          </a:p>
          <a:p>
            <a:pPr algn="ctr"/>
            <a:r>
              <a:rPr lang="en-US" sz="2400" dirty="0"/>
              <a:t>Another way to construct the same grouping variable based on income level is with the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recode</a:t>
            </a:r>
            <a:r>
              <a:rPr lang="en-US" sz="2400" dirty="0"/>
              <a:t> command. Have a look at the help file for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recode</a:t>
            </a:r>
            <a:r>
              <a:rPr lang="en-US" sz="2400" dirty="0"/>
              <a:t> and see whether you can reproduce the “</a:t>
            </a:r>
            <a:r>
              <a:rPr lang="en-US" sz="2400" dirty="0" err="1"/>
              <a:t>high_income</a:t>
            </a:r>
            <a:r>
              <a:rPr lang="en-US" sz="2400" dirty="0"/>
              <a:t>” variable using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recode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  <a:r>
              <a:rPr lang="en-US" sz="2400" dirty="0"/>
              <a:t> 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4367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A </a:t>
            </a:r>
            <a:r>
              <a:rPr lang="en-GB" sz="2400" b="1" dirty="0"/>
              <a:t>variable </a:t>
            </a:r>
            <a:r>
              <a:rPr lang="en-GB" sz="2400" dirty="0"/>
              <a:t>is anything that can vary across units of analysis: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It is a characteristic that can have multiple values / categories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	E.g., sex, age, diameter, financial revenue, temperature</a:t>
            </a:r>
          </a:p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A </a:t>
            </a:r>
            <a:r>
              <a:rPr lang="en-GB" sz="2400" b="1" dirty="0"/>
              <a:t>unit of analysis </a:t>
            </a:r>
            <a:r>
              <a:rPr lang="en-GB" sz="2400" dirty="0"/>
              <a:t>is the major entity that you are </a:t>
            </a:r>
            <a:r>
              <a:rPr lang="en-GB" sz="2400" dirty="0" err="1"/>
              <a:t>analyzing</a:t>
            </a:r>
            <a:r>
              <a:rPr lang="en-GB" sz="2400" dirty="0"/>
              <a:t>: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	E.g., individuals, objects, schools, countries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An </a:t>
            </a:r>
            <a:r>
              <a:rPr lang="en-GB" sz="2400" b="1" dirty="0"/>
              <a:t>observation</a:t>
            </a:r>
            <a:r>
              <a:rPr lang="en-GB" sz="2400" dirty="0"/>
              <a:t> is the value of a particular variable for a particular unit (sometimes a unit is in its entirety referred to as observation)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	E.g., King Charles III is </a:t>
            </a:r>
            <a:r>
              <a:rPr lang="en-GB" sz="2400" u="sng" dirty="0"/>
              <a:t>73 years</a:t>
            </a:r>
            <a:r>
              <a:rPr lang="en-GB" sz="2400" dirty="0"/>
              <a:t> of age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Variables and Observations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578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168-0D9C-AF4B-9F6D-83D27D2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21588"/>
            <a:ext cx="8121945" cy="3125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effectLst/>
                <a:cs typeface="Courier New" panose="02070309020205020404" pitchFamily="49" charset="0"/>
              </a:rPr>
              <a:t>We can now conduct the t-test by running: </a:t>
            </a:r>
          </a:p>
          <a:p>
            <a:pPr lvl="1"/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GB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drinkwater</a:t>
            </a:r>
            <a:r>
              <a:rPr lang="en-GB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by(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high_income</a:t>
            </a:r>
            <a:r>
              <a:rPr lang="en-GB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unequal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See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help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GB" dirty="0">
                <a:cs typeface="Courier New" panose="02070309020205020404" pitchFamily="49" charset="0"/>
              </a:rPr>
              <a:t> for details about this command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70</a:t>
            </a:fld>
            <a:endParaRPr lang="en-GB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A5FD49-1C3B-8343-9363-C8C93014F6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81" y="2743970"/>
            <a:ext cx="5655837" cy="3794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7B3431-C9EE-E705-B00B-4FF3E4A3D431}"/>
              </a:ext>
            </a:extLst>
          </p:cNvPr>
          <p:cNvSpPr/>
          <p:nvPr/>
        </p:nvSpPr>
        <p:spPr>
          <a:xfrm>
            <a:off x="2592125" y="3991555"/>
            <a:ext cx="469127" cy="310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130440-A200-B9DA-4908-92B9C1F36586}"/>
              </a:ext>
            </a:extLst>
          </p:cNvPr>
          <p:cNvSpPr/>
          <p:nvPr/>
        </p:nvSpPr>
        <p:spPr>
          <a:xfrm>
            <a:off x="1744080" y="4818490"/>
            <a:ext cx="553847" cy="143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C3616B-4CF9-37E0-7C9B-D08AD8FFC8B6}"/>
              </a:ext>
            </a:extLst>
          </p:cNvPr>
          <p:cNvSpPr/>
          <p:nvPr/>
        </p:nvSpPr>
        <p:spPr>
          <a:xfrm>
            <a:off x="4436828" y="4715123"/>
            <a:ext cx="628153" cy="143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A6116-8D04-0375-DEF9-4961E34F3237}"/>
              </a:ext>
            </a:extLst>
          </p:cNvPr>
          <p:cNvSpPr/>
          <p:nvPr/>
        </p:nvSpPr>
        <p:spPr>
          <a:xfrm>
            <a:off x="2870421" y="5010520"/>
            <a:ext cx="1001864" cy="253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52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168-0D9C-AF4B-9F6D-83D27D2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21588"/>
            <a:ext cx="8121945" cy="4445812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/>
              <a:t>Key questions to answer: </a:t>
            </a:r>
          </a:p>
          <a:p>
            <a:pPr>
              <a:spcBef>
                <a:spcPts val="1800"/>
              </a:spcBef>
            </a:pPr>
            <a:r>
              <a:rPr lang="en-GB" sz="2400" dirty="0"/>
              <a:t>If in the population there was </a:t>
            </a:r>
            <a:r>
              <a:rPr lang="en-GB" sz="2400" u="sng" dirty="0"/>
              <a:t>no association</a:t>
            </a:r>
            <a:r>
              <a:rPr lang="en-GB" sz="2400" dirty="0"/>
              <a:t> between a country’s income level and access to safe drinking water, what are the chances of observing the group means that we do observe in our sample data?</a:t>
            </a:r>
          </a:p>
          <a:p>
            <a:pPr>
              <a:spcBef>
                <a:spcPts val="1800"/>
              </a:spcBef>
            </a:pPr>
            <a:r>
              <a:rPr lang="en-GB" sz="2400" dirty="0">
                <a:effectLst/>
              </a:rPr>
              <a:t>In other words, what </a:t>
            </a:r>
            <a:r>
              <a:rPr lang="en-GB" sz="2400" dirty="0"/>
              <a:t>is the probability of observing a group mean difference of at least 43 percentage points if in reality there is no difference between these two groups? </a:t>
            </a:r>
          </a:p>
          <a:p>
            <a:pPr>
              <a:spcBef>
                <a:spcPts val="1800"/>
              </a:spcBef>
            </a:pPr>
            <a:r>
              <a:rPr lang="en-GB" sz="2400" dirty="0">
                <a:effectLst/>
              </a:rPr>
              <a:t>The </a:t>
            </a:r>
            <a:r>
              <a:rPr lang="en-GB" sz="2400" b="1" dirty="0">
                <a:effectLst/>
              </a:rPr>
              <a:t>t-value</a:t>
            </a:r>
            <a:r>
              <a:rPr lang="en-GB" sz="2400" dirty="0">
                <a:effectLst/>
              </a:rPr>
              <a:t> for the observed group mean difference is -12.8, and the </a:t>
            </a:r>
            <a:r>
              <a:rPr lang="en-GB" sz="2400" b="1" dirty="0">
                <a:effectLst/>
              </a:rPr>
              <a:t>p-value</a:t>
            </a:r>
            <a:r>
              <a:rPr lang="en-GB" sz="2400" dirty="0">
                <a:effectLst/>
              </a:rPr>
              <a:t> (i.e., the probability of observing something at least as extreme by pure chance if </a:t>
            </a:r>
            <a:r>
              <a:rPr lang="en-GB" sz="2400" i="1" dirty="0">
                <a:effectLst/>
              </a:rPr>
              <a:t>H</a:t>
            </a:r>
            <a:r>
              <a:rPr lang="en-GB" sz="2400" i="1" baseline="-25000" dirty="0">
                <a:effectLst/>
              </a:rPr>
              <a:t>0</a:t>
            </a:r>
            <a:r>
              <a:rPr lang="en-GB" sz="2400" dirty="0">
                <a:effectLst/>
              </a:rPr>
              <a:t> is true) is &lt;0.0001 </a:t>
            </a:r>
          </a:p>
          <a:p>
            <a:pPr>
              <a:spcBef>
                <a:spcPts val="900"/>
              </a:spcBef>
            </a:pPr>
            <a:endParaRPr lang="en-GB" sz="2000" dirty="0"/>
          </a:p>
          <a:p>
            <a:pPr marL="0" indent="0">
              <a:spcBef>
                <a:spcPts val="900"/>
              </a:spcBef>
              <a:buNone/>
            </a:pPr>
            <a:endParaRPr lang="en-GB" sz="2000" dirty="0"/>
          </a:p>
          <a:p>
            <a:pPr marL="0" indent="0">
              <a:spcBef>
                <a:spcPts val="900"/>
              </a:spcBef>
              <a:buNone/>
            </a:pP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628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168-0D9C-AF4B-9F6D-83D27D2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21588"/>
            <a:ext cx="8121945" cy="4445812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None/>
            </a:pPr>
            <a:endParaRPr lang="en-GB" sz="1200" dirty="0"/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/>
              <a:t>A graphical illustration of what we are testing: </a:t>
            </a:r>
          </a:p>
          <a:p>
            <a:pPr>
              <a:spcBef>
                <a:spcPts val="900"/>
              </a:spcBef>
            </a:pPr>
            <a:r>
              <a:rPr lang="en-GB" sz="2400" dirty="0"/>
              <a:t>What is the size of the red area in this graph?</a:t>
            </a:r>
            <a:r>
              <a:rPr lang="en-GB" sz="2400" dirty="0">
                <a:effectLst/>
              </a:rPr>
              <a:t> 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98D1-6969-794C-A216-964166A8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57" y="2747151"/>
            <a:ext cx="3888486" cy="3696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4DA774-7B42-6BAC-A375-FB2349D706C0}"/>
              </a:ext>
            </a:extLst>
          </p:cNvPr>
          <p:cNvSpPr/>
          <p:nvPr/>
        </p:nvSpPr>
        <p:spPr>
          <a:xfrm>
            <a:off x="3492500" y="2921000"/>
            <a:ext cx="26924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2F17F-8B95-1BC7-0847-62C0BA336026}"/>
              </a:ext>
            </a:extLst>
          </p:cNvPr>
          <p:cNvSpPr txBox="1"/>
          <p:nvPr/>
        </p:nvSpPr>
        <p:spPr>
          <a:xfrm>
            <a:off x="4035402" y="28823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T-distribution</a:t>
            </a:r>
            <a:endParaRPr lang="en-GB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88264C-CB57-102A-6A58-31EB1BBB6047}"/>
              </a:ext>
            </a:extLst>
          </p:cNvPr>
          <p:cNvSpPr/>
          <p:nvPr/>
        </p:nvSpPr>
        <p:spPr>
          <a:xfrm>
            <a:off x="3492500" y="5829300"/>
            <a:ext cx="28702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C9418-466F-9595-4C53-37729BF04E8B}"/>
              </a:ext>
            </a:extLst>
          </p:cNvPr>
          <p:cNvSpPr txBox="1"/>
          <p:nvPr/>
        </p:nvSpPr>
        <p:spPr>
          <a:xfrm>
            <a:off x="3555406" y="5765201"/>
            <a:ext cx="267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-12.8      0       12.8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00725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77" y="136524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Hypothesis Testing: Stata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168-0D9C-AF4B-9F6D-83D27D2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21588"/>
            <a:ext cx="8654901" cy="3118514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1200" dirty="0"/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/>
              <a:t>Conclusions that we can draw from this test: 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Given that the p-value is smaller than 𝝰 (whether we set 𝝰 at 0.05, 0.01, or 0.001), we can </a:t>
            </a:r>
            <a:r>
              <a:rPr lang="en-GB" sz="2400" b="1" dirty="0"/>
              <a:t>reject the null </a:t>
            </a:r>
            <a:r>
              <a:rPr lang="en-GB" sz="2400" dirty="0"/>
              <a:t>that there is no association b/w a country’s income level and access to safe drinking water</a:t>
            </a:r>
          </a:p>
          <a:p>
            <a:pPr>
              <a:spcBef>
                <a:spcPts val="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It is extremely unlikely that we observe what we do in our sample data if in reality there was no difference in access to safe drinking water between higher-income and lower-income countries</a:t>
            </a:r>
          </a:p>
          <a:p>
            <a:pPr>
              <a:spcBef>
                <a:spcPts val="0"/>
              </a:spcBef>
            </a:pPr>
            <a:endParaRPr lang="en-GB" sz="2400" dirty="0"/>
          </a:p>
          <a:p>
            <a:pPr>
              <a:spcBef>
                <a:spcPts val="0"/>
              </a:spcBef>
            </a:pPr>
            <a:r>
              <a:rPr lang="en-GB" sz="2400" dirty="0"/>
              <a:t>In fact, if we set 𝝰 at 0.05, the </a:t>
            </a:r>
            <a:r>
              <a:rPr lang="en-GB" sz="2400" u="sng" dirty="0"/>
              <a:t>critical t-value</a:t>
            </a:r>
            <a:r>
              <a:rPr lang="en-GB" sz="2400" dirty="0"/>
              <a:t> equals 1.96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This means that a t-value larger than 1.96 or smaller than -1.96 would already have been enough to reject the null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24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Uncertainty – Confidence Intervals</a:t>
            </a:r>
            <a:br>
              <a:rPr lang="en-GB" sz="1200" b="1" dirty="0">
                <a:solidFill>
                  <a:srgbClr val="333333"/>
                </a:solidFill>
                <a:effectLst/>
              </a:rPr>
            </a:br>
            <a:endParaRPr lang="en-GB" sz="32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7F168-0D9C-AF4B-9F6D-83D27D221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421588"/>
                <a:ext cx="8654901" cy="31185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1200" dirty="0">
                  <a:effectLst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2400" dirty="0">
                    <a:effectLst/>
                  </a:rPr>
                  <a:t>We may also wish to know the range within which the population parameter of interest is likely to fall</a:t>
                </a:r>
              </a:p>
              <a:p>
                <a:pPr>
                  <a:spcBef>
                    <a:spcPts val="900"/>
                  </a:spcBef>
                </a:pPr>
                <a:endParaRPr lang="en-GB" sz="2400" dirty="0"/>
              </a:p>
              <a:p>
                <a:pPr>
                  <a:spcBef>
                    <a:spcPts val="0"/>
                  </a:spcBef>
                </a:pPr>
                <a:r>
                  <a:rPr lang="en-GB" sz="2400" dirty="0">
                    <a:effectLst/>
                  </a:rPr>
                  <a:t>We can refer to </a:t>
                </a:r>
                <a:r>
                  <a:rPr lang="en-GB" sz="2400" b="1" dirty="0">
                    <a:effectLst/>
                  </a:rPr>
                  <a:t>confidence intervals</a:t>
                </a:r>
                <a:r>
                  <a:rPr lang="en-GB" sz="2400" dirty="0">
                    <a:effectLst/>
                  </a:rPr>
                  <a:t> for this, which quantify the uncertainty embedded in our inferences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We can identify confidence intervals at different levels        (e.g., 90%, 95%, 99% confidence intervals)</a:t>
                </a:r>
                <a:endParaRPr lang="en-GB" dirty="0">
                  <a:effectLst/>
                </a:endParaRPr>
              </a:p>
              <a:p>
                <a:pPr lvl="1">
                  <a:spcBef>
                    <a:spcPts val="900"/>
                  </a:spcBef>
                </a:pPr>
                <a:endParaRPr lang="en-GB" dirty="0">
                  <a:effectLst/>
                </a:endParaRPr>
              </a:p>
              <a:p>
                <a:pPr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GB" sz="2400" dirty="0">
                    <a:effectLst/>
                  </a:rPr>
                  <a:t>In general, confidence intervals are formulated as follows: </a:t>
                </a:r>
              </a:p>
              <a:p>
                <a:pPr marL="0" indent="0" algn="ctr">
                  <a:spcBef>
                    <a:spcPts val="9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ffectLst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GB" sz="1200" dirty="0">
                  <a:effectLst/>
                </a:endParaRPr>
              </a:p>
              <a:p>
                <a:pPr lvl="1">
                  <a:spcBef>
                    <a:spcPts val="0"/>
                  </a:spcBef>
                  <a:buSzPct val="6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𝑆𝐸</m:t>
                    </m:r>
                  </m:oMath>
                </a14:m>
                <a:r>
                  <a:rPr lang="en-GB" dirty="0"/>
                  <a:t> is the standard error of the estimate, and the value for “k” depends on the chosen confidence level (e.g., 1.96 for 95%)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7F168-0D9C-AF4B-9F6D-83D27D221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421588"/>
                <a:ext cx="8654901" cy="3118514"/>
              </a:xfrm>
              <a:blipFill>
                <a:blip r:embed="rId2"/>
                <a:stretch>
                  <a:fillRect l="-915" b="-59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7317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Uncertainty – Confidence Intervals</a:t>
            </a:r>
            <a:br>
              <a:rPr lang="en-GB" sz="1200" b="1" dirty="0">
                <a:solidFill>
                  <a:srgbClr val="333333"/>
                </a:solidFill>
                <a:effectLst/>
              </a:rPr>
            </a:br>
            <a:endParaRPr lang="en-GB" sz="32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7F168-0D9C-AF4B-9F6D-83D27D221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7" y="1421588"/>
                <a:ext cx="8654901" cy="311851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2400" dirty="0">
                  <a:effectLst/>
                </a:endParaRPr>
              </a:p>
              <a:p>
                <a:pPr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GB" sz="2400" dirty="0">
                    <a:effectLst/>
                  </a:rPr>
                  <a:t>In general, confidence intervals are formulated as follows: </a:t>
                </a:r>
              </a:p>
              <a:p>
                <a:pPr marL="0" indent="0" algn="ctr">
                  <a:spcBef>
                    <a:spcPts val="9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ffectLst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GB" sz="2400" dirty="0">
                  <a:effectLst/>
                </a:endParaRPr>
              </a:p>
              <a:p>
                <a:pPr lvl="1">
                  <a:spcBef>
                    <a:spcPts val="0"/>
                  </a:spcBef>
                  <a:buSzPct val="6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𝑆𝐸</m:t>
                    </m:r>
                  </m:oMath>
                </a14:m>
                <a:r>
                  <a:rPr lang="en-GB" dirty="0"/>
                  <a:t> is the standard error of the estimate, and the value for “k” depends on the chosen confidence level (e.g., 1.96 for 95%)</a:t>
                </a:r>
              </a:p>
              <a:p>
                <a:pPr lvl="1">
                  <a:spcBef>
                    <a:spcPts val="900"/>
                  </a:spcBef>
                </a:pPr>
                <a:endParaRPr lang="en-GB" dirty="0">
                  <a:effectLst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2400" dirty="0">
                    <a:effectLst/>
                  </a:rPr>
                  <a:t>The width of a confidence interval depends on the standard error of the estimator, which partially depends on the sample size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Larger sample size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GB" dirty="0"/>
                  <a:t> smaller standard error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Smaller standard error 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GB" dirty="0"/>
                  <a:t> narrower confidence interval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Narrower confidence interval = more precise estimate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47F168-0D9C-AF4B-9F6D-83D27D221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7" y="1421588"/>
                <a:ext cx="8654901" cy="3118514"/>
              </a:xfrm>
              <a:blipFill>
                <a:blip r:embed="rId2"/>
                <a:stretch>
                  <a:fillRect l="-915" b="-523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367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Uncertainty – Confidence Intervals</a:t>
            </a:r>
            <a:br>
              <a:rPr lang="en-GB" sz="1200" b="1" dirty="0">
                <a:solidFill>
                  <a:srgbClr val="333333"/>
                </a:solidFill>
                <a:effectLst/>
              </a:rPr>
            </a:br>
            <a:endParaRPr lang="en-GB" sz="32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168-0D9C-AF4B-9F6D-83D27D2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21588"/>
            <a:ext cx="8654901" cy="3118514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0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In our Stata example, the 95% confidence interval for the difference in access to safe drinking water for lower-income vs. higher-income countries is: (-50.1 ; 36.3) </a:t>
            </a:r>
            <a:endParaRPr lang="en-US" b="0" i="1" dirty="0">
              <a:effectLst/>
              <a:latin typeface="Cambria Math" panose="02040503050406030204" pitchFamily="18" charset="0"/>
            </a:endParaRPr>
          </a:p>
          <a:p>
            <a:pPr lvl="1">
              <a:spcBef>
                <a:spcPts val="900"/>
              </a:spcBef>
            </a:pPr>
            <a:endParaRPr lang="en-GB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What a 95% confidence interval tells us: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With repeated sampling, 95% of the confidence intervals calculated based on these samples will contain the population parameter of interest </a:t>
            </a:r>
          </a:p>
          <a:p>
            <a:pPr lvl="1">
              <a:spcBef>
                <a:spcPts val="0"/>
              </a:spcBef>
            </a:pPr>
            <a:endParaRPr lang="en-GB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/>
              <a:t>What a 95% confidence interval </a:t>
            </a:r>
            <a:r>
              <a:rPr lang="en-GB" sz="2400" u="sng" dirty="0"/>
              <a:t>does not</a:t>
            </a:r>
            <a:r>
              <a:rPr lang="en-GB" sz="2400" dirty="0"/>
              <a:t> tell us: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The population parameter of interest has a 95% probability of lying within the confidence interval that we have calculated based on this particular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628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2E79-8351-5C4A-A6BF-A88E249C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226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Time for a Task…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F168-0D9C-AF4B-9F6D-83D27D22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1421588"/>
            <a:ext cx="8654901" cy="3118514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u="sng" dirty="0">
                <a:effectLst/>
              </a:rPr>
              <a:t>Task</a:t>
            </a:r>
            <a:r>
              <a:rPr lang="en-GB" sz="2400" dirty="0">
                <a:effectLst/>
              </a:rPr>
              <a:t>: 	Conduct a similar t-test to compare two group means as in 	the example above, based on the WDI dataset 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/>
          </a:p>
          <a:p>
            <a:pPr lvl="2">
              <a:spcBef>
                <a:spcPts val="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>
                <a:effectLst/>
              </a:rPr>
              <a:t>See </a:t>
            </a:r>
            <a:r>
              <a:rPr lang="en-GB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help 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ttest</a:t>
            </a:r>
            <a:r>
              <a:rPr lang="en-GB" sz="2400" dirty="0">
                <a:effectLst/>
              </a:rPr>
              <a:t> if you are unsure about the command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As grouping variable, you can again use countries’ level of income, but for example also their continent, or a newly created grouping based on any other variable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Prior to conducting your test, form a hypothesis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400" dirty="0"/>
              <a:t>Reflect on your results with a peer, paying attention to the observed difference in this dataset, and the accompanying p-value, t-value, and 95% confidence interval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endParaRPr lang="en-GB" sz="2400" dirty="0"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/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18112-2789-2748-90A6-82927F6C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49EF7-AD35-CCFF-812C-AA9A4D82BAAF}"/>
              </a:ext>
            </a:extLst>
          </p:cNvPr>
          <p:cNvSpPr txBox="1"/>
          <p:nvPr/>
        </p:nvSpPr>
        <p:spPr>
          <a:xfrm>
            <a:off x="1181100" y="6007100"/>
            <a:ext cx="6781800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 have any spare time, conduct a second test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03258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389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  <a:latin typeface="Cambria" panose="02040503050406030204" pitchFamily="18" charset="0"/>
              </a:rPr>
              <a:t>Understanding Associations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BE2A0-7DB7-854F-A3EB-B45E891B7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0500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dirty="0">
                <a:effectLst/>
              </a:rPr>
              <a:t>In everyday language, the terms dependence, association and correlation are used interchangeably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However, statistically, association is synonymous with dependence but different from correlation</a:t>
            </a:r>
          </a:p>
          <a:p>
            <a:pPr>
              <a:spcBef>
                <a:spcPts val="600"/>
              </a:spcBef>
            </a:pPr>
            <a:endParaRPr lang="en-GB" sz="2400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b="1" dirty="0">
                <a:effectLst/>
              </a:rPr>
              <a:t>Association</a:t>
            </a:r>
            <a:r>
              <a:rPr lang="en-GB" sz="2400" dirty="0">
                <a:effectLst/>
              </a:rPr>
              <a:t> is a general relationship: one variable provides information about another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T</a:t>
            </a:r>
            <a:r>
              <a:rPr lang="en-GB" dirty="0">
                <a:effectLst/>
              </a:rPr>
              <a:t>wo variables are associated if there is a pattern in a scatter plot that is too strong to arise simply by chance</a:t>
            </a:r>
          </a:p>
          <a:p>
            <a:pPr lvl="1">
              <a:spcBef>
                <a:spcPts val="600"/>
              </a:spcBef>
              <a:buSzPct val="60000"/>
              <a:buFont typeface="Wingdings" panose="05000000000000000000" pitchFamily="2" charset="2"/>
              <a:buChar char="Ø"/>
            </a:pPr>
            <a:endParaRPr lang="en-GB" dirty="0">
              <a:effectLst/>
            </a:endParaRPr>
          </a:p>
          <a:p>
            <a:pPr>
              <a:spcBef>
                <a:spcPts val="0"/>
              </a:spcBef>
            </a:pPr>
            <a:r>
              <a:rPr lang="en-GB" sz="2400" b="1" dirty="0">
                <a:effectLst/>
              </a:rPr>
              <a:t>Correlation</a:t>
            </a:r>
            <a:r>
              <a:rPr lang="en-GB" sz="2400" dirty="0">
                <a:effectLst/>
              </a:rPr>
              <a:t> measures a speci</a:t>
            </a:r>
            <a:r>
              <a:rPr lang="en-GB" sz="2400" dirty="0"/>
              <a:t>fi</a:t>
            </a:r>
            <a:r>
              <a:rPr lang="en-GB" sz="2400" dirty="0">
                <a:effectLst/>
              </a:rPr>
              <a:t>c form of association: two variables are correlated when there is a </a:t>
            </a:r>
            <a:r>
              <a:rPr lang="en-GB" sz="2400" u="sng" dirty="0">
                <a:effectLst/>
              </a:rPr>
              <a:t>linear trend</a:t>
            </a:r>
            <a:endParaRPr lang="en-GB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245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  <a:latin typeface="Cambria" panose="02040503050406030204" pitchFamily="18" charset="0"/>
              </a:rPr>
              <a:t>Understanding Associations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79</a:t>
            </a:fld>
            <a:endParaRPr lang="en-GB"/>
          </a:p>
        </p:txBody>
      </p:sp>
      <p:pic>
        <p:nvPicPr>
          <p:cNvPr id="8196" name="Picture 4" descr="Pearson Coefficient - Different Values">
            <a:extLst>
              <a:ext uri="{FF2B5EF4-FFF2-40B4-BE49-F238E27FC236}">
                <a16:creationId xmlns:a16="http://schemas.microsoft.com/office/drawing/2014/main" id="{0FA64E37-22F4-F546-98DB-59D3C40F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" y="2024695"/>
            <a:ext cx="8062527" cy="280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56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b="1" dirty="0"/>
              <a:t>Continuous / interval-ratio variables</a:t>
            </a:r>
            <a:r>
              <a:rPr lang="en-GB" sz="2400" dirty="0"/>
              <a:t>: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They have an ordering, they can take on infinitely many values, and you can do calculations with them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	E.g., income, age, weight, time</a:t>
            </a:r>
          </a:p>
          <a:p>
            <a:pPr marL="0" indent="0">
              <a:spcBef>
                <a:spcPts val="900"/>
              </a:spcBef>
              <a:buNone/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b="1" dirty="0"/>
              <a:t>Categorical variables</a:t>
            </a:r>
            <a:r>
              <a:rPr lang="en-GB" sz="2400" dirty="0"/>
              <a:t>: 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Each observation belongs to one out of a fixed number of categories 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GB" sz="2400" u="sng" dirty="0"/>
              <a:t>Ordinal variables</a:t>
            </a:r>
            <a:r>
              <a:rPr lang="en-GB" sz="2400" dirty="0"/>
              <a:t>: there is a natural ordering of the categories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GB" sz="2400" u="sng" dirty="0"/>
              <a:t>Nominal variables</a:t>
            </a:r>
            <a:r>
              <a:rPr lang="en-GB" sz="2400" dirty="0"/>
              <a:t>: there is no natural ordering of the categories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GB" sz="2400" dirty="0"/>
              <a:t>	E.g., education level, Likert scales, gender, vote choice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Different Types of Variables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442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61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  <a:latin typeface="Cambria" panose="02040503050406030204" pitchFamily="18" charset="0"/>
              </a:rPr>
              <a:t>Understanding Associations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80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35C6-98F8-9E41-AA9F-424F8EFB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357792"/>
            <a:ext cx="85344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b="0" i="0" dirty="0">
                <a:solidFill>
                  <a:srgbClr val="494949"/>
                </a:solidFill>
                <a:effectLst/>
              </a:rPr>
              <a:t>To create a scatter plot, use the </a:t>
            </a:r>
            <a:r>
              <a:rPr lang="en-GB" sz="2200" b="0" i="0" dirty="0">
                <a:solidFill>
                  <a:srgbClr val="49494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GB" sz="2400" b="0" i="0" dirty="0">
                <a:solidFill>
                  <a:srgbClr val="494949"/>
                </a:solidFill>
                <a:effectLst/>
              </a:rPr>
              <a:t> command</a:t>
            </a:r>
          </a:p>
          <a:p>
            <a:pPr lvl="1">
              <a:buSzPct val="60000"/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494949"/>
                </a:solidFill>
                <a:effectLst/>
              </a:rPr>
              <a:t>The first variable listed will be plotted along the vertical axis </a:t>
            </a:r>
          </a:p>
          <a:p>
            <a:pPr lvl="1"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494949"/>
                </a:solidFill>
              </a:rPr>
              <a:t>The second variable will be plotted along the horizontal axis</a:t>
            </a:r>
          </a:p>
          <a:p>
            <a:pPr lvl="1"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494949"/>
                </a:solidFill>
              </a:rPr>
              <a:t>E.g., 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scatter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contracep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1CE76-1BF9-7C4C-94C9-2E785FD9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286" y="2988731"/>
            <a:ext cx="5167449" cy="37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5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61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  <a:latin typeface="Cambria" panose="02040503050406030204" pitchFamily="18" charset="0"/>
              </a:rPr>
              <a:t>Understanding Associations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81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35C6-98F8-9E41-AA9F-424F8EFB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57792"/>
            <a:ext cx="86995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b="0" i="0" dirty="0">
                <a:solidFill>
                  <a:srgbClr val="494949"/>
                </a:solidFill>
                <a:effectLst/>
              </a:rPr>
              <a:t>To create a scatter plot, use the </a:t>
            </a:r>
            <a:r>
              <a:rPr lang="en-GB" sz="2200" b="0" i="0" dirty="0">
                <a:solidFill>
                  <a:srgbClr val="49494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GB" sz="2400" b="0" i="0" dirty="0">
                <a:solidFill>
                  <a:srgbClr val="494949"/>
                </a:solidFill>
                <a:effectLst/>
              </a:rPr>
              <a:t> command</a:t>
            </a:r>
          </a:p>
          <a:p>
            <a:pPr lvl="1">
              <a:buSzPct val="60000"/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494949"/>
                </a:solidFill>
                <a:effectLst/>
              </a:rPr>
              <a:t>We can add another plot </a:t>
            </a:r>
            <a:r>
              <a:rPr lang="en-GB" dirty="0">
                <a:solidFill>
                  <a:srgbClr val="494949"/>
                </a:solidFill>
              </a:rPr>
              <a:t>after specifying  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</a:p>
          <a:p>
            <a:pPr lvl="1">
              <a:buSzPct val="60000"/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494949"/>
                </a:solidFill>
                <a:effectLst/>
              </a:rPr>
              <a:t>E.g., we can add a best-fitting line using </a:t>
            </a:r>
            <a:r>
              <a:rPr lang="en-GB" sz="2200" b="0" i="0" dirty="0" err="1">
                <a:solidFill>
                  <a:srgbClr val="49494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lfit</a:t>
            </a:r>
            <a:r>
              <a:rPr lang="en-GB" b="0" i="0" dirty="0">
                <a:solidFill>
                  <a:srgbClr val="494949"/>
                </a:solidFill>
                <a:effectLst/>
              </a:rPr>
              <a:t>:</a:t>
            </a:r>
          </a:p>
          <a:p>
            <a:pPr marL="457200" lvl="1" indent="0">
              <a:buSzPct val="60000"/>
              <a:buNone/>
            </a:pP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scatter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contracep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lfit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</a:t>
            </a:r>
            <a:r>
              <a:rPr lang="en-GB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contracep</a:t>
            </a:r>
            <a:endParaRPr lang="en-GB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1CE76-1BF9-7C4C-94C9-2E785FD9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0286" y="2988731"/>
            <a:ext cx="5167449" cy="37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48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  <a:latin typeface="Cambria" panose="02040503050406030204" pitchFamily="18" charset="0"/>
              </a:rPr>
              <a:t>Covariance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E35C6-98F8-9E41-AA9F-424F8EFBB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7792"/>
                <a:ext cx="84201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2400" dirty="0">
                  <a:effectLst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2400" b="1" dirty="0">
                    <a:effectLst/>
                  </a:rPr>
                  <a:t>Covariance</a:t>
                </a:r>
                <a:r>
                  <a:rPr lang="en-GB" sz="2400" dirty="0">
                    <a:effectLst/>
                  </a:rPr>
                  <a:t> refers to the idea that the pattern of variation for one variable corresponds to the pattern of variation </a:t>
                </a:r>
                <a:r>
                  <a:rPr lang="en-GB" sz="2400" dirty="0"/>
                  <a:t>for another variable: the two variables “vary together” </a:t>
                </a:r>
              </a:p>
              <a:p>
                <a:pPr>
                  <a:spcBef>
                    <a:spcPts val="0"/>
                  </a:spcBef>
                </a:pPr>
                <a:endParaRPr lang="en-GB" sz="2400" dirty="0">
                  <a:effectLst/>
                </a:endParaRPr>
              </a:p>
              <a:p>
                <a:pPr>
                  <a:spcBef>
                    <a:spcPts val="0"/>
                  </a:spcBef>
                  <a:spcAft>
                    <a:spcPts val="900"/>
                  </a:spcAft>
                </a:pPr>
                <a:r>
                  <a:rPr lang="en-GB" sz="2400" dirty="0">
                    <a:effectLst/>
                  </a:rPr>
                  <a:t>Statistically speaking, covariance is the multiplication of the deviations </a:t>
                </a:r>
                <a:r>
                  <a:rPr lang="en-GB" sz="2400" dirty="0"/>
                  <a:t>from the mean for the first variables and the deviations from the mean for the second variable:</a:t>
                </a:r>
                <a:endParaRPr lang="en-GB" sz="2400" dirty="0">
                  <a:effectLst/>
                </a:endParaRPr>
              </a:p>
              <a:p>
                <a:pPr marL="0" indent="0">
                  <a:spcBef>
                    <a:spcPts val="9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2400" dirty="0">
                  <a:effectLst/>
                  <a:latin typeface="Helvetica" pitchFamily="2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dirty="0">
                  <a:effectLst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2400" dirty="0">
                    <a:effectLst/>
                  </a:rPr>
                  <a:t>The covariance tells us the </a:t>
                </a:r>
                <a:r>
                  <a:rPr lang="en-GB" sz="2400" u="sng" dirty="0">
                    <a:effectLst/>
                  </a:rPr>
                  <a:t>direction</a:t>
                </a:r>
                <a:r>
                  <a:rPr lang="en-GB" sz="2400" dirty="0">
                    <a:effectLst/>
                  </a:rPr>
                  <a:t> of an association: + or – 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It does not tell us about the </a:t>
                </a:r>
                <a:r>
                  <a:rPr lang="en-GB" u="sng" dirty="0"/>
                  <a:t>strength</a:t>
                </a:r>
                <a:r>
                  <a:rPr lang="en-GB" dirty="0"/>
                  <a:t> of the association (reference to underlying distributions of variables is missing)</a:t>
                </a:r>
                <a:endParaRPr lang="en-GB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E35C6-98F8-9E41-AA9F-424F8EFBB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7792"/>
                <a:ext cx="8420100" cy="4351338"/>
              </a:xfrm>
              <a:blipFill>
                <a:blip r:embed="rId2"/>
                <a:stretch>
                  <a:fillRect l="-941" r="-362" b="-16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01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22" y="13652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Pearson’s Correlation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E35C6-98F8-9E41-AA9F-424F8EFBB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57792"/>
                <a:ext cx="8775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900"/>
                  </a:spcBef>
                </a:pPr>
                <a:endParaRPr lang="en-GB" sz="2000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400" dirty="0"/>
                  <a:t>F</a:t>
                </a:r>
                <a:r>
                  <a:rPr lang="en-GB" sz="2400" dirty="0">
                    <a:effectLst/>
                  </a:rPr>
                  <a:t>or continuous data, we can calculate </a:t>
                </a:r>
                <a:r>
                  <a:rPr lang="en-GB" sz="2400" b="1" dirty="0">
                    <a:effectLst/>
                  </a:rPr>
                  <a:t>Pearson's correlation</a:t>
                </a:r>
                <a:r>
                  <a:rPr lang="en-GB" sz="2400" b="1" dirty="0"/>
                  <a:t> (r)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r measures strength &amp; direction of </a:t>
                </a:r>
                <a:r>
                  <a:rPr lang="en-GB" dirty="0"/>
                  <a:t>association for </a:t>
                </a:r>
                <a:r>
                  <a:rPr lang="en-GB" u="sng" dirty="0"/>
                  <a:t>linear trends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r rescales the covariance to the underlying distributions of the variables involved; i</a:t>
                </a:r>
                <a:r>
                  <a:rPr lang="en-GB" dirty="0"/>
                  <a:t>n formula format: </a:t>
                </a:r>
                <a14:m>
                  <m:oMath xmlns:m="http://schemas.openxmlformats.org/officeDocument/2006/math">
                    <m:r>
                      <a:rPr lang="en-US" b="1" i="0" smtClean="0">
                        <a:effectLst/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𝒄𝒐𝒗</m:t>
                        </m:r>
                        <m:d>
                          <m:d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d>
                      </m:num>
                      <m:den>
                        <m:r>
                          <a:rPr lang="en-GB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b="1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en-GB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GB" b="1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den>
                    </m:f>
                  </m:oMath>
                </a14:m>
                <a:endParaRPr lang="en-GB" dirty="0">
                  <a:effectLst/>
                </a:endParaRPr>
              </a:p>
              <a:p>
                <a:pPr>
                  <a:spcBef>
                    <a:spcPts val="0"/>
                  </a:spcBef>
                </a:pPr>
                <a:endParaRPr lang="en-GB" sz="2400" dirty="0">
                  <a:effectLst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2400" dirty="0">
                    <a:effectLst/>
                  </a:rPr>
                  <a:t>Dividing the covariance by the product of the standard deviations</a:t>
                </a:r>
                <a:r>
                  <a:rPr lang="en-GB" sz="2400" dirty="0"/>
                  <a:t> normalizes the covariance to a range from -1 to +1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-1 = perfectly negative correlation (all points on decreasing line)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+1 = perfectly positive correlation (all points on increasing line)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/>
                  <a:t>0 = no correlation (random cloud of points)</a:t>
                </a:r>
              </a:p>
              <a:p>
                <a:pPr lvl="1">
                  <a:spcBef>
                    <a:spcPts val="900"/>
                  </a:spcBef>
                  <a:buSzPct val="60000"/>
                  <a:buFont typeface="Wingdings" panose="05000000000000000000" pitchFamily="2" charset="2"/>
                  <a:buChar char="Ø"/>
                </a:pPr>
                <a:r>
                  <a:rPr lang="en-GB" dirty="0">
                    <a:effectLst/>
                  </a:rPr>
                  <a:t>Correlation is weaker closer to 0 and stronger closer to +/-1</a:t>
                </a:r>
              </a:p>
              <a:p>
                <a:pPr>
                  <a:spcBef>
                    <a:spcPts val="900"/>
                  </a:spcBef>
                </a:pPr>
                <a:endParaRPr lang="en-GB" sz="24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E35C6-98F8-9E41-AA9F-424F8EFBB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57792"/>
                <a:ext cx="8775700" cy="4351338"/>
              </a:xfrm>
              <a:blipFill>
                <a:blip r:embed="rId2"/>
                <a:stretch>
                  <a:fillRect l="-1112" r="-486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2846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22" y="13652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Pearson’s Correlation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84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35C6-98F8-9E41-AA9F-424F8EFB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357792"/>
            <a:ext cx="86360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effectLst/>
              </a:rPr>
              <a:t>In Stata, we can use the </a:t>
            </a:r>
            <a:r>
              <a:rPr lang="en-GB" sz="2400" dirty="0" err="1">
                <a:effectLst/>
              </a:rPr>
              <a:t>pwcorr</a:t>
            </a:r>
            <a:r>
              <a:rPr lang="en-GB" sz="2400" dirty="0">
                <a:effectLst/>
              </a:rPr>
              <a:t> command to get Pearson’s r: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>
                <a:effectLst/>
              </a:rPr>
              <a:t>E.g., 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pwcorr</a:t>
            </a:r>
            <a:r>
              <a:rPr lang="en-GB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tfr</a:t>
            </a:r>
            <a:r>
              <a:rPr lang="en-GB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contracep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wcorr</a:t>
            </a:r>
            <a:r>
              <a:rPr lang="en-GB" dirty="0">
                <a:effectLst/>
              </a:rPr>
              <a:t> stands for “pairwise correlation”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We can add the options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GB" dirty="0"/>
              <a:t> and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sig</a:t>
            </a:r>
            <a:r>
              <a:rPr lang="en-GB" dirty="0"/>
              <a:t> to get the underlying number of observations and the p-value of the correlation </a:t>
            </a:r>
            <a:r>
              <a:rPr lang="en-GB" dirty="0">
                <a:effectLst/>
              </a:rPr>
              <a:t> </a:t>
            </a:r>
          </a:p>
          <a:p>
            <a:pPr lvl="1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GB" dirty="0"/>
              <a:t>You can also obtain correlation coefficients for more than 2 variables add a time; you just extend the variable list for this</a:t>
            </a:r>
          </a:p>
          <a:p>
            <a:pPr>
              <a:spcBef>
                <a:spcPts val="900"/>
              </a:spcBef>
            </a:pPr>
            <a:endParaRPr lang="en-GB" sz="2400" dirty="0">
              <a:effectLst/>
              <a:latin typeface="Helvetica" pitchFamily="2" charset="0"/>
            </a:endParaRPr>
          </a:p>
        </p:txBody>
      </p:sp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0776F025-2EA2-4080-252C-D1BFCA1A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79" y="4331748"/>
            <a:ext cx="2756042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9869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Spurious Correlations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85</a:t>
            </a:fld>
            <a:endParaRPr lang="en-GB"/>
          </a:p>
        </p:txBody>
      </p:sp>
      <p:pic>
        <p:nvPicPr>
          <p:cNvPr id="10244" name="Picture 4" descr="When Correlation Does Not Imply Causation: Why your gut microbes may not  (yet) be a silver bullet to all your problems - Science in the News">
            <a:extLst>
              <a:ext uri="{FF2B5EF4-FFF2-40B4-BE49-F238E27FC236}">
                <a16:creationId xmlns:a16="http://schemas.microsoft.com/office/drawing/2014/main" id="{3099209C-0B1B-8346-A233-86AD3EA18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347" y="1962645"/>
            <a:ext cx="40413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6877A-E4B8-F848-57FB-B526A06D38E2}"/>
              </a:ext>
            </a:extLst>
          </p:cNvPr>
          <p:cNvSpPr txBox="1"/>
          <p:nvPr/>
        </p:nvSpPr>
        <p:spPr>
          <a:xfrm>
            <a:off x="457200" y="150098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all correlations reflect causal relationships: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11547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9869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Spurious Correlations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6877A-E4B8-F848-57FB-B526A06D38E2}"/>
              </a:ext>
            </a:extLst>
          </p:cNvPr>
          <p:cNvSpPr txBox="1"/>
          <p:nvPr/>
        </p:nvSpPr>
        <p:spPr>
          <a:xfrm>
            <a:off x="457200" y="150098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all correlations reflect causal relationships: </a:t>
            </a:r>
            <a:endParaRPr lang="en-GB" sz="2400" dirty="0"/>
          </a:p>
        </p:txBody>
      </p:sp>
      <p:pic>
        <p:nvPicPr>
          <p:cNvPr id="5" name="Picture 4" descr="Scatter plot showing the hypothetical relationship between ice cream consumption and the number of property crimes. An OLS regression line has been added. Each point reflects a particular day. ">
            <a:extLst>
              <a:ext uri="{FF2B5EF4-FFF2-40B4-BE49-F238E27FC236}">
                <a16:creationId xmlns:a16="http://schemas.microsoft.com/office/drawing/2014/main" id="{8C1AA242-346D-4317-C13C-801380E3F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" y="2351518"/>
            <a:ext cx="4527423" cy="3296793"/>
          </a:xfrm>
          <a:prstGeom prst="rect">
            <a:avLst/>
          </a:prstGeom>
        </p:spPr>
      </p:pic>
      <p:pic>
        <p:nvPicPr>
          <p:cNvPr id="7" name="Content Placeholder 6" descr="Scatter plot showing the hypothetical relationship between ice cream consumption and the number of property crimes. Each point reflects a particular day. The different seasons have been highlighted. Instead of one overall OLS regression line, we now highlight the OLS regression lines for each specific season separately. ">
            <a:extLst>
              <a:ext uri="{FF2B5EF4-FFF2-40B4-BE49-F238E27FC236}">
                <a16:creationId xmlns:a16="http://schemas.microsoft.com/office/drawing/2014/main" id="{6E5B0F0F-006F-18EB-34E1-218ABD88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51517"/>
            <a:ext cx="4527423" cy="32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22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9869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Spurious Correlations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6877A-E4B8-F848-57FB-B526A06D38E2}"/>
              </a:ext>
            </a:extLst>
          </p:cNvPr>
          <p:cNvSpPr txBox="1"/>
          <p:nvPr/>
        </p:nvSpPr>
        <p:spPr>
          <a:xfrm>
            <a:off x="457200" y="150098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all correlations reflect causal relationships: </a:t>
            </a:r>
            <a:endParaRPr lang="en-GB" sz="2400" dirty="0"/>
          </a:p>
        </p:txBody>
      </p:sp>
      <p:pic>
        <p:nvPicPr>
          <p:cNvPr id="6" name="Picture 6" descr="Confounders and Colliders – Modeling Spurious Correlations in R | R-bloggers">
            <a:extLst>
              <a:ext uri="{FF2B5EF4-FFF2-40B4-BE49-F238E27FC236}">
                <a16:creationId xmlns:a16="http://schemas.microsoft.com/office/drawing/2014/main" id="{12F0B035-B2B7-58AF-6D2E-CD29D7B6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652" y="2005013"/>
            <a:ext cx="510269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604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Final Exercise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E495-1B93-B57E-9465-D38E8619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900"/>
              </a:spcBef>
              <a:buNone/>
            </a:pPr>
            <a:r>
              <a:rPr lang="en-US" sz="2400" u="sng" dirty="0"/>
              <a:t>Task</a:t>
            </a:r>
            <a:r>
              <a:rPr lang="en-US" sz="2400" b="1" dirty="0"/>
              <a:t>:	</a:t>
            </a:r>
            <a:r>
              <a:rPr lang="en-US" sz="2400" dirty="0"/>
              <a:t>Please go back to the WDI dataset and try to identify a 	potential spurious correlation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US" sz="2400" dirty="0"/>
              <a:t>Report the correlation coefficient 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US" sz="2400" dirty="0"/>
              <a:t>Draw a scatter plot of the association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US" sz="2400" dirty="0"/>
              <a:t>Explain why you think the relationship is not causal</a:t>
            </a:r>
          </a:p>
          <a:p>
            <a:pPr lvl="2">
              <a:spcBef>
                <a:spcPts val="900"/>
              </a:spcBef>
              <a:buSzPct val="60000"/>
              <a:buFont typeface="Wingdings" panose="05000000000000000000" pitchFamily="2" charset="2"/>
              <a:buChar char="Ø"/>
            </a:pPr>
            <a:r>
              <a:rPr lang="en-US" sz="2400" dirty="0"/>
              <a:t>Investigate how the association varies across different types of countries </a:t>
            </a:r>
          </a:p>
          <a:p>
            <a:pPr lvl="3">
              <a:spcBef>
                <a:spcPts val="900"/>
              </a:spcBef>
              <a:buSzPct val="60000"/>
              <a:buFont typeface="Courier New" panose="02070309020205020404" pitchFamily="49" charset="0"/>
              <a:buChar char="o"/>
            </a:pPr>
            <a:r>
              <a:rPr lang="en-US" sz="2400" dirty="0"/>
              <a:t>You can apply “if” conditions and create new variables to group countries together</a:t>
            </a:r>
          </a:p>
        </p:txBody>
      </p:sp>
    </p:spTree>
    <p:extLst>
      <p:ext uri="{BB962C8B-B14F-4D97-AF65-F5344CB8AC3E}">
        <p14:creationId xmlns:p14="http://schemas.microsoft.com/office/powerpoint/2010/main" val="2101738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7FD3-9D0B-2A4E-A90E-0886D760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28111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mbria" panose="02040503050406030204" pitchFamily="18" charset="0"/>
              </a:rPr>
              <a:t>Questions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BF771-8ABB-EB40-BCC4-A0E18476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89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E495-1B93-B57E-9465-D38E8619A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r>
              <a:rPr lang="en-US" sz="2400" dirty="0"/>
              <a:t>Please ask any remaining questions now or feel free to email us at </a:t>
            </a:r>
            <a:r>
              <a:rPr lang="en-US" sz="2400" dirty="0">
                <a:hlinkClick r:id="rId2"/>
              </a:rPr>
              <a:t>b.sonmez@ucl.ac.uk</a:t>
            </a:r>
            <a:r>
              <a:rPr lang="en-US" sz="2400" dirty="0"/>
              <a:t> or </a:t>
            </a:r>
            <a:r>
              <a:rPr lang="en-US" sz="2400" dirty="0">
                <a:hlinkClick r:id="rId3"/>
              </a:rPr>
              <a:t>d.wiertz@ucl.ac.uk</a:t>
            </a:r>
            <a:r>
              <a:rPr lang="en-US" sz="2400" dirty="0"/>
              <a:t> </a:t>
            </a:r>
          </a:p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r>
              <a:rPr lang="en-US" sz="2400" dirty="0"/>
              <a:t>Feedback on this bootcamp is also very welcome </a:t>
            </a:r>
          </a:p>
          <a:p>
            <a:pPr>
              <a:spcBef>
                <a:spcPts val="900"/>
              </a:spcBef>
            </a:pPr>
            <a:endParaRPr lang="en-US" sz="2400" dirty="0"/>
          </a:p>
          <a:p>
            <a:pPr>
              <a:spcBef>
                <a:spcPts val="900"/>
              </a:spcBef>
            </a:pPr>
            <a:r>
              <a:rPr lang="en-US" sz="2400" dirty="0"/>
              <a:t>Good luck with your MSc at UCL!</a:t>
            </a:r>
          </a:p>
        </p:txBody>
      </p:sp>
    </p:spTree>
    <p:extLst>
      <p:ext uri="{BB962C8B-B14F-4D97-AF65-F5344CB8AC3E}">
        <p14:creationId xmlns:p14="http://schemas.microsoft.com/office/powerpoint/2010/main" val="309110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1440000"/>
            <a:ext cx="8640000" cy="3240000"/>
          </a:xfrm>
        </p:spPr>
        <p:txBody>
          <a:bodyPr>
            <a:noAutofit/>
          </a:bodyPr>
          <a:lstStyle/>
          <a:p>
            <a:pPr marL="269993" indent="-269993">
              <a:spcBef>
                <a:spcPts val="900"/>
              </a:spcBef>
            </a:pPr>
            <a:endParaRPr lang="en-GB" sz="2400" dirty="0"/>
          </a:p>
          <a:p>
            <a:pPr marL="0" indent="0">
              <a:spcBef>
                <a:spcPts val="900"/>
              </a:spcBef>
              <a:buNone/>
            </a:pPr>
            <a:r>
              <a:rPr lang="en-GB" sz="2400" b="1" dirty="0"/>
              <a:t>Stata </a:t>
            </a:r>
            <a:r>
              <a:rPr lang="en-GB" sz="2400" dirty="0"/>
              <a:t>is a powerful software package that allows you to do: </a:t>
            </a:r>
          </a:p>
          <a:p>
            <a:pPr lvl="1">
              <a:spcBef>
                <a:spcPts val="900"/>
              </a:spcBef>
            </a:pPr>
            <a:r>
              <a:rPr lang="en-GB" dirty="0"/>
              <a:t>Data management and manipulation</a:t>
            </a:r>
          </a:p>
          <a:p>
            <a:pPr lvl="1">
              <a:spcBef>
                <a:spcPts val="900"/>
              </a:spcBef>
            </a:pPr>
            <a:r>
              <a:rPr lang="en-GB" dirty="0"/>
              <a:t>Data visualization </a:t>
            </a:r>
          </a:p>
          <a:p>
            <a:pPr lvl="1">
              <a:spcBef>
                <a:spcPts val="900"/>
              </a:spcBef>
            </a:pPr>
            <a:r>
              <a:rPr lang="en-GB" dirty="0"/>
              <a:t>Statistical analysis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dirty="0"/>
          </a:p>
          <a:p>
            <a:pPr marL="0" lvl="1" indent="0">
              <a:spcBef>
                <a:spcPts val="0"/>
              </a:spcBef>
              <a:buNone/>
            </a:pPr>
            <a:r>
              <a:rPr lang="en-GB" dirty="0"/>
              <a:t>Stata has a compact command syntax that facilitates reproducibility</a:t>
            </a:r>
          </a:p>
          <a:p>
            <a:pPr marL="0" lvl="1" indent="0">
              <a:spcBef>
                <a:spcPts val="900"/>
              </a:spcBef>
              <a:buNone/>
            </a:pPr>
            <a:endParaRPr lang="en-GB" dirty="0"/>
          </a:p>
          <a:p>
            <a:pPr marL="0" lvl="1" indent="0">
              <a:spcBef>
                <a:spcPts val="0"/>
              </a:spcBef>
              <a:buNone/>
            </a:pPr>
            <a:r>
              <a:rPr lang="en-GB" dirty="0"/>
              <a:t>Other tools to conduct data analysis include </a:t>
            </a:r>
            <a:r>
              <a:rPr lang="en-GB" b="1" dirty="0"/>
              <a:t>R</a:t>
            </a:r>
            <a:r>
              <a:rPr lang="en-GB" dirty="0"/>
              <a:t>: a programming language and environment for statistical computing and graphics </a:t>
            </a:r>
          </a:p>
          <a:p>
            <a:pPr marL="800100" lvl="2" indent="-342900">
              <a:spcBef>
                <a:spcPts val="900"/>
              </a:spcBef>
            </a:pPr>
            <a:r>
              <a:rPr lang="en-GB" sz="2400" dirty="0"/>
              <a:t>To some degree, Stata skills are transferable to such alternative platforms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94E57E-976D-4038-9CE5-B392BC6B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mbria" panose="02040503050406030204" pitchFamily="18" charset="0"/>
              </a:rPr>
              <a:t>Introducing Stata</a:t>
            </a:r>
            <a:endParaRPr lang="en-GB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FF7F5-5EFE-4622-94BA-79668A9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4EC6D-11EA-49CA-BB1D-A9F696E41E7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8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6485</TotalTime>
  <Words>6203</Words>
  <Application>Microsoft Office PowerPoint</Application>
  <PresentationFormat>On-screen Show (4:3)</PresentationFormat>
  <Paragraphs>981</Paragraphs>
  <Slides>89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Calibri</vt:lpstr>
      <vt:lpstr>Calibri Light</vt:lpstr>
      <vt:lpstr>Cambria</vt:lpstr>
      <vt:lpstr>Cambria Math</vt:lpstr>
      <vt:lpstr>CMR10</vt:lpstr>
      <vt:lpstr>Courier New</vt:lpstr>
      <vt:lpstr>Helvetica</vt:lpstr>
      <vt:lpstr>Times New Roman</vt:lpstr>
      <vt:lpstr>Wingdings</vt:lpstr>
      <vt:lpstr>Office Theme</vt:lpstr>
      <vt:lpstr>       MSc Social Research Methods  Pre-sessional Statistics Bootcamp</vt:lpstr>
      <vt:lpstr>Before We Start</vt:lpstr>
      <vt:lpstr>Objectives of This Bootcamp</vt:lpstr>
      <vt:lpstr>Statistical Inference</vt:lpstr>
      <vt:lpstr>Descriptive vs. Causal Inference</vt:lpstr>
      <vt:lpstr>Descriptive vs. Causal Inference</vt:lpstr>
      <vt:lpstr>Variables and Observations</vt:lpstr>
      <vt:lpstr>Different Types of Variables</vt:lpstr>
      <vt:lpstr>Introducing Stata</vt:lpstr>
      <vt:lpstr>Stata’s Interface: Variables Window</vt:lpstr>
      <vt:lpstr>Stata’s Interface: Properties Window</vt:lpstr>
      <vt:lpstr>Stata’s Interface: Command Window </vt:lpstr>
      <vt:lpstr>Stata’s Interface: Results Window </vt:lpstr>
      <vt:lpstr>Stata’s Interface: Command History and Current Working Directory</vt:lpstr>
      <vt:lpstr>Stata’s Interface: Opening a Do File</vt:lpstr>
      <vt:lpstr>Running Commands from a Do File</vt:lpstr>
      <vt:lpstr>Do File Dos and Don’ts </vt:lpstr>
      <vt:lpstr>Do File Dos and Don’ts </vt:lpstr>
      <vt:lpstr>Do File Dos and Don’ts </vt:lpstr>
      <vt:lpstr>Now Have a Look Around Yourself… </vt:lpstr>
      <vt:lpstr>Now Have a Look Around Yourself… </vt:lpstr>
      <vt:lpstr>Now Have a Look Around Yourself… </vt:lpstr>
      <vt:lpstr>Describing Data</vt:lpstr>
      <vt:lpstr>Describing Data</vt:lpstr>
      <vt:lpstr>Distributions</vt:lpstr>
      <vt:lpstr>Distributions</vt:lpstr>
      <vt:lpstr>Measures of Central Tendency</vt:lpstr>
      <vt:lpstr>Measures of Dispersion / Spread</vt:lpstr>
      <vt:lpstr>A Note on Notation</vt:lpstr>
      <vt:lpstr>The Normal Distribution</vt:lpstr>
      <vt:lpstr>Standard Normal Distribution</vt:lpstr>
      <vt:lpstr>Stata Help Files Are Your Friend </vt:lpstr>
      <vt:lpstr>Stata Help Files Are Your Friend </vt:lpstr>
      <vt:lpstr>Stata Help Files Are Your Friend </vt:lpstr>
      <vt:lpstr>Stata Help Files Are Your Friend </vt:lpstr>
      <vt:lpstr>Stata Help Files Are Your Friend </vt:lpstr>
      <vt:lpstr>General Stata Command Syntax</vt:lpstr>
      <vt:lpstr>General Stata Command Syntax</vt:lpstr>
      <vt:lpstr>General Stata Command Syntax</vt:lpstr>
      <vt:lpstr>Viewing Your Dataset</vt:lpstr>
      <vt:lpstr>Viewing Your Dataset</vt:lpstr>
      <vt:lpstr>Viewing Your Dataset</vt:lpstr>
      <vt:lpstr>Stata’s Logical and Relational Operators</vt:lpstr>
      <vt:lpstr>Over to You Again…</vt:lpstr>
      <vt:lpstr>Random Sampling and Sampling Distribution</vt:lpstr>
      <vt:lpstr>What If We Don’t Have  a Simple Random Sample?</vt:lpstr>
      <vt:lpstr>The Sampling Distribution  of the Sample Mean</vt:lpstr>
      <vt:lpstr>The Sampling Distribution  of the Sample Mean</vt:lpstr>
      <vt:lpstr>The Sampling Distribution  of the Sample Mean</vt:lpstr>
      <vt:lpstr>The Sampling Distribution  of the Sample Mean</vt:lpstr>
      <vt:lpstr>Hypothesis Testing</vt:lpstr>
      <vt:lpstr>Hypothesis Testing</vt:lpstr>
      <vt:lpstr>The Logic of Hypothesis Testing</vt:lpstr>
      <vt:lpstr>The Logic of Hypothesis Testing</vt:lpstr>
      <vt:lpstr>The Logic of Hypothesis Testing</vt:lpstr>
      <vt:lpstr>Hypothesis Testing: Central Limit Theorem</vt:lpstr>
      <vt:lpstr>Hypothesis Testing: Central Limit Theorem</vt:lpstr>
      <vt:lpstr>Hypothesis Testing: Central Limit Theorem</vt:lpstr>
      <vt:lpstr>Hypothesis Testing: Type of Errors</vt:lpstr>
      <vt:lpstr>Hypothesis Testing: Type of Errors</vt:lpstr>
      <vt:lpstr>Hypothesis Testing: Test Statistics</vt:lpstr>
      <vt:lpstr>T-test</vt:lpstr>
      <vt:lpstr>T-test</vt:lpstr>
      <vt:lpstr>Hypothesis Testing: Stata Example</vt:lpstr>
      <vt:lpstr>Hypothesis Testing: Stata Example</vt:lpstr>
      <vt:lpstr>Hypothesis Testing: Stata Example</vt:lpstr>
      <vt:lpstr>Hypothesis Testing: Stata Example</vt:lpstr>
      <vt:lpstr>Hypothesis Testing: Stata Example</vt:lpstr>
      <vt:lpstr>Hypothesis Testing: Stata Example</vt:lpstr>
      <vt:lpstr>Hypothesis Testing: Stata Example</vt:lpstr>
      <vt:lpstr>Hypothesis Testing: Stata Example</vt:lpstr>
      <vt:lpstr>Hypothesis Testing: Stata Example</vt:lpstr>
      <vt:lpstr>Hypothesis Testing: Stata Example</vt:lpstr>
      <vt:lpstr>Uncertainty – Confidence Intervals </vt:lpstr>
      <vt:lpstr>Uncertainty – Confidence Intervals </vt:lpstr>
      <vt:lpstr>Uncertainty – Confidence Intervals </vt:lpstr>
      <vt:lpstr>Time for a Task…</vt:lpstr>
      <vt:lpstr>Understanding Associations </vt:lpstr>
      <vt:lpstr>Understanding Associations </vt:lpstr>
      <vt:lpstr>Understanding Associations </vt:lpstr>
      <vt:lpstr>Understanding Associations </vt:lpstr>
      <vt:lpstr>Covariance</vt:lpstr>
      <vt:lpstr>Pearson’s Correlation </vt:lpstr>
      <vt:lpstr>Pearson’s Correlation </vt:lpstr>
      <vt:lpstr>Spurious Correlations</vt:lpstr>
      <vt:lpstr>Spurious Correlations</vt:lpstr>
      <vt:lpstr>Spurious Correlations</vt:lpstr>
      <vt:lpstr>Final Exercise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Quantitative Methods  Lecture 1: Warm-up and Overview</dc:title>
  <dc:creator>Dingeman Wiertz</dc:creator>
  <cp:lastModifiedBy>dingeman wiertz</cp:lastModifiedBy>
  <cp:revision>229</cp:revision>
  <dcterms:created xsi:type="dcterms:W3CDTF">2018-11-30T09:51:58Z</dcterms:created>
  <dcterms:modified xsi:type="dcterms:W3CDTF">2022-09-27T20:07:03Z</dcterms:modified>
</cp:coreProperties>
</file>